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1" r:id="rId9"/>
    <p:sldId id="262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FF0000"/>
    <a:srgbClr val="CC0066"/>
    <a:srgbClr val="3333CC"/>
    <a:srgbClr val="0000FF"/>
    <a:srgbClr val="3399FF"/>
    <a:srgbClr val="00FF00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1422" y="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E2A2CC-3758-4299-BAD2-A4311E2D2821}" type="datetimeFigureOut">
              <a:rPr lang="ru-RU" smtClean="0"/>
              <a:pPr/>
              <a:t>25.03.2010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DDF2C-F1E4-43A9-A9E1-45D1C298A8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DDF2C-F1E4-43A9-A9E1-45D1C298A8D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DDF2C-F1E4-43A9-A9E1-45D1C298A8D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DDF2C-F1E4-43A9-A9E1-45D1C298A8D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DDF2C-F1E4-43A9-A9E1-45D1C298A8D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DDF2C-F1E4-43A9-A9E1-45D1C298A8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DDF2C-F1E4-43A9-A9E1-45D1C298A8D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DDF2C-F1E4-43A9-A9E1-45D1C298A8D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DDF2C-F1E4-43A9-A9E1-45D1C298A8D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DDF2C-F1E4-43A9-A9E1-45D1C298A8D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DDF2C-F1E4-43A9-A9E1-45D1C298A8D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DDF2C-F1E4-43A9-A9E1-45D1C298A8D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DDF2C-F1E4-43A9-A9E1-45D1C298A8D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9A611-4D28-459B-82D5-123DEE8C20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AD1B4-B3AA-45EF-8CD5-A1CB6664D8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F99229-632C-420C-BF6B-8608DE0400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A0A3C-3C8F-4BB2-9069-4D901FDA77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3BBE2-468B-4F02-8CF0-27310C80FD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140B2-4788-4746-8462-47A0FA6DA1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F4825-A2DE-4457-BFF5-2D89580CCD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A4EDDD-E99A-45BE-87B4-9967C079F1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4C7BB-99E2-4A14-8394-CA2D2B4EF5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376CF-7682-4788-AD6C-BC2054AEA9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23B90-CBEC-44B7-B644-805FC2A93D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9900"/>
            </a:gs>
            <a:gs pos="50000">
              <a:srgbClr val="FEDC7E"/>
            </a:gs>
            <a:gs pos="100000">
              <a:srgbClr val="CC9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1BE712-8C3A-40C2-9779-B908F48D665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gi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C:\Program Files\Microsoft Office 2000\Clipart\WebArt\bd14826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8458200" cy="19431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772400" cy="1143000"/>
          </a:xfrm>
        </p:spPr>
        <p:txBody>
          <a:bodyPr/>
          <a:lstStyle/>
          <a:p>
            <a:r>
              <a:rPr lang="ru-RU" sz="4000">
                <a:solidFill>
                  <a:srgbClr val="540000"/>
                </a:solidFill>
              </a:rPr>
              <a:t>Вспомогательное оборудование</a:t>
            </a:r>
            <a:br>
              <a:rPr lang="ru-RU" sz="4000">
                <a:solidFill>
                  <a:srgbClr val="540000"/>
                </a:solidFill>
              </a:rPr>
            </a:br>
            <a:r>
              <a:rPr lang="ru-RU" sz="4000">
                <a:solidFill>
                  <a:srgbClr val="540000"/>
                </a:solidFill>
              </a:rPr>
              <a:t>ГЭУ</a:t>
            </a:r>
          </a:p>
        </p:txBody>
      </p:sp>
      <p:pic>
        <p:nvPicPr>
          <p:cNvPr id="2052" name="Picture 4" descr="C:\Program Files\Microsoft Office 2000\Clipart\standard\stddir2\bs00503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2551113"/>
            <a:ext cx="2462213" cy="2478087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0" y="5105400"/>
            <a:ext cx="76596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>
                <a:solidFill>
                  <a:srgbClr val="800000"/>
                </a:solidFill>
              </a:rPr>
              <a:t>Регулирование частоты вращения </a:t>
            </a:r>
          </a:p>
          <a:p>
            <a:pPr algn="ctr"/>
            <a:r>
              <a:rPr lang="ru-RU" sz="4000">
                <a:solidFill>
                  <a:srgbClr val="800000"/>
                </a:solidFill>
              </a:rPr>
              <a:t>агрегата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C:\Program Files\Microsoft Office 2000\Clipart\WebArt\bd14826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7620000" cy="1943100"/>
          </a:xfrm>
          <a:prstGeom prst="rect">
            <a:avLst/>
          </a:prstGeom>
          <a:noFill/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7772400" cy="1143000"/>
          </a:xfrm>
        </p:spPr>
        <p:txBody>
          <a:bodyPr/>
          <a:lstStyle/>
          <a:p>
            <a:pPr algn="l"/>
            <a:r>
              <a:rPr lang="ru-RU" sz="4000"/>
              <a:t>Общие свойства гидромеханических регуляторов</a:t>
            </a:r>
          </a:p>
        </p:txBody>
      </p:sp>
      <p:grpSp>
        <p:nvGrpSpPr>
          <p:cNvPr id="11360" name="Group 96"/>
          <p:cNvGrpSpPr>
            <a:grpSpLocks/>
          </p:cNvGrpSpPr>
          <p:nvPr/>
        </p:nvGrpSpPr>
        <p:grpSpPr bwMode="auto">
          <a:xfrm>
            <a:off x="4038600" y="2514600"/>
            <a:ext cx="4953000" cy="3581400"/>
            <a:chOff x="1958" y="1488"/>
            <a:chExt cx="3706" cy="2736"/>
          </a:xfrm>
        </p:grpSpPr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>
              <a:off x="2486" y="4032"/>
              <a:ext cx="29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0" name="AutoShape 6"/>
            <p:cNvSpPr>
              <a:spLocks noChangeArrowheads="1"/>
            </p:cNvSpPr>
            <p:nvPr/>
          </p:nvSpPr>
          <p:spPr bwMode="auto">
            <a:xfrm rot="-5400000">
              <a:off x="4142" y="3672"/>
              <a:ext cx="432" cy="672"/>
            </a:xfrm>
            <a:prstGeom prst="can">
              <a:avLst>
                <a:gd name="adj" fmla="val 3888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>
              <a:off x="2390" y="4032"/>
              <a:ext cx="16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2" name="AutoShape 8"/>
            <p:cNvSpPr>
              <a:spLocks noChangeArrowheads="1"/>
            </p:cNvSpPr>
            <p:nvPr/>
          </p:nvSpPr>
          <p:spPr bwMode="auto">
            <a:xfrm rot="-5400000">
              <a:off x="4166" y="3936"/>
              <a:ext cx="432" cy="144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 flipV="1">
              <a:off x="4598" y="206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4" name="Line 10"/>
            <p:cNvSpPr>
              <a:spLocks noChangeShapeType="1"/>
            </p:cNvSpPr>
            <p:nvPr/>
          </p:nvSpPr>
          <p:spPr bwMode="auto">
            <a:xfrm flipH="1">
              <a:off x="2918" y="2064"/>
              <a:ext cx="168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2966" y="216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Line 12"/>
            <p:cNvSpPr>
              <a:spLocks noChangeShapeType="1"/>
            </p:cNvSpPr>
            <p:nvPr/>
          </p:nvSpPr>
          <p:spPr bwMode="auto">
            <a:xfrm>
              <a:off x="2582" y="2304"/>
              <a:ext cx="576" cy="0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277" name="Group 13"/>
            <p:cNvGrpSpPr>
              <a:grpSpLocks/>
            </p:cNvGrpSpPr>
            <p:nvPr/>
          </p:nvGrpSpPr>
          <p:grpSpPr bwMode="auto">
            <a:xfrm>
              <a:off x="3350" y="1488"/>
              <a:ext cx="791" cy="1152"/>
              <a:chOff x="3072" y="1488"/>
              <a:chExt cx="791" cy="1152"/>
            </a:xfrm>
          </p:grpSpPr>
          <p:sp>
            <p:nvSpPr>
              <p:cNvPr id="11278" name="Rectangle 14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48" cy="384"/>
              </a:xfrm>
              <a:prstGeom prst="rect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1279" name="Group 15"/>
              <p:cNvGrpSpPr>
                <a:grpSpLocks/>
              </p:cNvGrpSpPr>
              <p:nvPr/>
            </p:nvGrpSpPr>
            <p:grpSpPr bwMode="auto">
              <a:xfrm>
                <a:off x="3168" y="2160"/>
                <a:ext cx="695" cy="350"/>
                <a:chOff x="3168" y="2256"/>
                <a:chExt cx="695" cy="350"/>
              </a:xfrm>
            </p:grpSpPr>
            <p:sp>
              <p:nvSpPr>
                <p:cNvPr id="11280" name="AutoShape 16"/>
                <p:cNvSpPr>
                  <a:spLocks noChangeArrowheads="1"/>
                </p:cNvSpPr>
                <p:nvPr/>
              </p:nvSpPr>
              <p:spPr bwMode="auto">
                <a:xfrm>
                  <a:off x="3168" y="2256"/>
                  <a:ext cx="336" cy="336"/>
                </a:xfrm>
                <a:prstGeom prst="curvedRightArrow">
                  <a:avLst>
                    <a:gd name="adj1" fmla="val 20000"/>
                    <a:gd name="adj2" fmla="val 40000"/>
                    <a:gd name="adj3" fmla="val 33333"/>
                  </a:avLst>
                </a:prstGeom>
                <a:solidFill>
                  <a:srgbClr val="FF846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28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421" y="2257"/>
                  <a:ext cx="442" cy="3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ru-RU"/>
                    <a:t>Ма</a:t>
                  </a:r>
                </a:p>
              </p:txBody>
            </p:sp>
          </p:grpSp>
          <p:grpSp>
            <p:nvGrpSpPr>
              <p:cNvPr id="11282" name="Group 18"/>
              <p:cNvGrpSpPr>
                <a:grpSpLocks/>
              </p:cNvGrpSpPr>
              <p:nvPr/>
            </p:nvGrpSpPr>
            <p:grpSpPr bwMode="auto">
              <a:xfrm>
                <a:off x="3072" y="1488"/>
                <a:ext cx="624" cy="720"/>
                <a:chOff x="3072" y="1488"/>
                <a:chExt cx="624" cy="720"/>
              </a:xfrm>
            </p:grpSpPr>
            <p:sp>
              <p:nvSpPr>
                <p:cNvPr id="11283" name="AutoShape 19"/>
                <p:cNvSpPr>
                  <a:spLocks/>
                </p:cNvSpPr>
                <p:nvPr/>
              </p:nvSpPr>
              <p:spPr bwMode="auto">
                <a:xfrm>
                  <a:off x="3312" y="2064"/>
                  <a:ext cx="48" cy="144"/>
                </a:xfrm>
                <a:prstGeom prst="rightBracket">
                  <a:avLst>
                    <a:gd name="adj" fmla="val 25000"/>
                  </a:avLst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284" name="AutoShape 20"/>
                <p:cNvSpPr>
                  <a:spLocks/>
                </p:cNvSpPr>
                <p:nvPr/>
              </p:nvSpPr>
              <p:spPr bwMode="auto">
                <a:xfrm flipH="1">
                  <a:off x="3408" y="2064"/>
                  <a:ext cx="48" cy="144"/>
                </a:xfrm>
                <a:prstGeom prst="rightBracket">
                  <a:avLst>
                    <a:gd name="adj" fmla="val 25000"/>
                  </a:avLst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11285" name="Group 21"/>
                <p:cNvGrpSpPr>
                  <a:grpSpLocks/>
                </p:cNvGrpSpPr>
                <p:nvPr/>
              </p:nvGrpSpPr>
              <p:grpSpPr bwMode="auto">
                <a:xfrm>
                  <a:off x="3072" y="1488"/>
                  <a:ext cx="624" cy="624"/>
                  <a:chOff x="3072" y="1296"/>
                  <a:chExt cx="624" cy="624"/>
                </a:xfrm>
              </p:grpSpPr>
              <p:grpSp>
                <p:nvGrpSpPr>
                  <p:cNvPr id="11286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3072" y="1296"/>
                    <a:ext cx="624" cy="624"/>
                    <a:chOff x="1728" y="2256"/>
                    <a:chExt cx="624" cy="624"/>
                  </a:xfrm>
                </p:grpSpPr>
                <p:sp>
                  <p:nvSpPr>
                    <p:cNvPr id="11287" name="AutoShape 23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824" y="2448"/>
                      <a:ext cx="432" cy="432"/>
                    </a:xfrm>
                    <a:prstGeom prst="flowChartSort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88" name="Oval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28" y="2592"/>
                      <a:ext cx="144" cy="96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89" name="Oval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8" y="2592"/>
                      <a:ext cx="144" cy="96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90" name="Rectangle 26" descr="Широкий диагональный 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0" y="2256"/>
                      <a:ext cx="240" cy="144"/>
                    </a:xfrm>
                    <a:prstGeom prst="rect">
                      <a:avLst/>
                    </a:prstGeom>
                    <a:pattFill prst="wdUpDiag">
                      <a:fgClr>
                        <a:schemeClr val="tx2"/>
                      </a:fgClr>
                      <a:bgClr>
                        <a:srgbClr val="FFFF99"/>
                      </a:bgClr>
                    </a:patt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129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1440"/>
                    <a:ext cx="240" cy="0"/>
                  </a:xfrm>
                  <a:prstGeom prst="lin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1292" name="Group 28"/>
            <p:cNvGrpSpPr>
              <a:grpSpLocks/>
            </p:cNvGrpSpPr>
            <p:nvPr/>
          </p:nvGrpSpPr>
          <p:grpSpPr bwMode="auto">
            <a:xfrm>
              <a:off x="1958" y="2014"/>
              <a:ext cx="670" cy="818"/>
              <a:chOff x="1680" y="1822"/>
              <a:chExt cx="670" cy="818"/>
            </a:xfrm>
          </p:grpSpPr>
          <p:grpSp>
            <p:nvGrpSpPr>
              <p:cNvPr id="11293" name="Group 29"/>
              <p:cNvGrpSpPr>
                <a:grpSpLocks/>
              </p:cNvGrpSpPr>
              <p:nvPr/>
            </p:nvGrpSpPr>
            <p:grpSpPr bwMode="auto">
              <a:xfrm>
                <a:off x="1834" y="2064"/>
                <a:ext cx="192" cy="576"/>
                <a:chOff x="2256" y="1920"/>
                <a:chExt cx="192" cy="576"/>
              </a:xfrm>
            </p:grpSpPr>
            <p:sp>
              <p:nvSpPr>
                <p:cNvPr id="11294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352" y="1920"/>
                  <a:ext cx="0" cy="528"/>
                </a:xfrm>
                <a:prstGeom prst="line">
                  <a:avLst/>
                </a:prstGeom>
                <a:noFill/>
                <a:ln w="28575">
                  <a:solidFill>
                    <a:srgbClr val="CC0066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295" name="AutoShape 31"/>
                <p:cNvSpPr>
                  <a:spLocks/>
                </p:cNvSpPr>
                <p:nvPr/>
              </p:nvSpPr>
              <p:spPr bwMode="auto">
                <a:xfrm>
                  <a:off x="2256" y="2352"/>
                  <a:ext cx="48" cy="144"/>
                </a:xfrm>
                <a:prstGeom prst="rightBracket">
                  <a:avLst>
                    <a:gd name="adj" fmla="val 25000"/>
                  </a:avLst>
                </a:prstGeom>
                <a:noFill/>
                <a:ln w="28575">
                  <a:solidFill>
                    <a:srgbClr val="CC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296" name="AutoShape 32"/>
                <p:cNvSpPr>
                  <a:spLocks/>
                </p:cNvSpPr>
                <p:nvPr/>
              </p:nvSpPr>
              <p:spPr bwMode="auto">
                <a:xfrm flipH="1">
                  <a:off x="2400" y="2352"/>
                  <a:ext cx="48" cy="144"/>
                </a:xfrm>
                <a:prstGeom prst="rightBracket">
                  <a:avLst>
                    <a:gd name="adj" fmla="val 25000"/>
                  </a:avLst>
                </a:prstGeom>
                <a:noFill/>
                <a:ln w="28575">
                  <a:solidFill>
                    <a:srgbClr val="CC0066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1297" name="Text Box 33"/>
              <p:cNvSpPr txBox="1">
                <a:spLocks noChangeArrowheads="1"/>
              </p:cNvSpPr>
              <p:nvPr/>
            </p:nvSpPr>
            <p:spPr bwMode="auto">
              <a:xfrm>
                <a:off x="1680" y="1822"/>
                <a:ext cx="670" cy="30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CC0066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1800">
                    <a:solidFill>
                      <a:srgbClr val="CC0066"/>
                    </a:solidFill>
                  </a:rPr>
                  <a:t>МИЧО</a:t>
                </a:r>
              </a:p>
            </p:txBody>
          </p:sp>
        </p:grpSp>
        <p:sp>
          <p:nvSpPr>
            <p:cNvPr id="11298" name="Line 34"/>
            <p:cNvSpPr>
              <a:spLocks noChangeShapeType="1"/>
            </p:cNvSpPr>
            <p:nvPr/>
          </p:nvSpPr>
          <p:spPr bwMode="auto">
            <a:xfrm>
              <a:off x="2582" y="235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9" name="Line 35"/>
            <p:cNvSpPr>
              <a:spLocks noChangeShapeType="1"/>
            </p:cNvSpPr>
            <p:nvPr/>
          </p:nvSpPr>
          <p:spPr bwMode="auto">
            <a:xfrm flipH="1">
              <a:off x="2246" y="2496"/>
              <a:ext cx="480" cy="0"/>
            </a:xfrm>
            <a:prstGeom prst="line">
              <a:avLst/>
            </a:prstGeom>
            <a:noFill/>
            <a:ln w="28575">
              <a:solidFill>
                <a:srgbClr val="CC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00" name="Line 36"/>
            <p:cNvSpPr>
              <a:spLocks noChangeShapeType="1"/>
            </p:cNvSpPr>
            <p:nvPr/>
          </p:nvSpPr>
          <p:spPr bwMode="auto">
            <a:xfrm>
              <a:off x="2774" y="2496"/>
              <a:ext cx="0" cy="1392"/>
            </a:xfrm>
            <a:prstGeom prst="line">
              <a:avLst/>
            </a:prstGeom>
            <a:noFill/>
            <a:ln w="28575">
              <a:solidFill>
                <a:srgbClr val="CC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301" name="Group 37"/>
            <p:cNvGrpSpPr>
              <a:grpSpLocks/>
            </p:cNvGrpSpPr>
            <p:nvPr/>
          </p:nvGrpSpPr>
          <p:grpSpPr bwMode="auto">
            <a:xfrm>
              <a:off x="2160" y="2016"/>
              <a:ext cx="2774" cy="1344"/>
              <a:chOff x="1882" y="1824"/>
              <a:chExt cx="2774" cy="1344"/>
            </a:xfrm>
          </p:grpSpPr>
          <p:sp>
            <p:nvSpPr>
              <p:cNvPr id="11302" name="Oval 38"/>
              <p:cNvSpPr>
                <a:spLocks noChangeArrowheads="1"/>
              </p:cNvSpPr>
              <p:nvPr/>
            </p:nvSpPr>
            <p:spPr bwMode="auto">
              <a:xfrm>
                <a:off x="4080" y="2016"/>
                <a:ext cx="96" cy="48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03" name="Oval 39"/>
              <p:cNvSpPr>
                <a:spLocks noChangeArrowheads="1"/>
              </p:cNvSpPr>
              <p:nvPr/>
            </p:nvSpPr>
            <p:spPr bwMode="auto">
              <a:xfrm>
                <a:off x="4560" y="1968"/>
                <a:ext cx="96" cy="48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04" name="Oval 40"/>
              <p:cNvSpPr>
                <a:spLocks noChangeArrowheads="1"/>
              </p:cNvSpPr>
              <p:nvPr/>
            </p:nvSpPr>
            <p:spPr bwMode="auto">
              <a:xfrm>
                <a:off x="4272" y="1968"/>
                <a:ext cx="96" cy="48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05" name="Oval 41"/>
              <p:cNvSpPr>
                <a:spLocks noChangeArrowheads="1"/>
              </p:cNvSpPr>
              <p:nvPr/>
            </p:nvSpPr>
            <p:spPr bwMode="auto">
              <a:xfrm>
                <a:off x="4272" y="1824"/>
                <a:ext cx="96" cy="48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06" name="Oval 42"/>
              <p:cNvSpPr>
                <a:spLocks noChangeArrowheads="1"/>
              </p:cNvSpPr>
              <p:nvPr/>
            </p:nvSpPr>
            <p:spPr bwMode="auto">
              <a:xfrm>
                <a:off x="2640" y="1920"/>
                <a:ext cx="96" cy="48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07" name="Oval 43"/>
              <p:cNvSpPr>
                <a:spLocks noChangeArrowheads="1"/>
              </p:cNvSpPr>
              <p:nvPr/>
            </p:nvSpPr>
            <p:spPr bwMode="auto">
              <a:xfrm>
                <a:off x="2640" y="2064"/>
                <a:ext cx="96" cy="48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08" name="Oval 44"/>
              <p:cNvSpPr>
                <a:spLocks noChangeArrowheads="1"/>
              </p:cNvSpPr>
              <p:nvPr/>
            </p:nvSpPr>
            <p:spPr bwMode="auto">
              <a:xfrm>
                <a:off x="2832" y="2112"/>
                <a:ext cx="96" cy="48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09" name="Oval 45"/>
              <p:cNvSpPr>
                <a:spLocks noChangeArrowheads="1"/>
              </p:cNvSpPr>
              <p:nvPr/>
            </p:nvSpPr>
            <p:spPr bwMode="auto">
              <a:xfrm>
                <a:off x="1882" y="2256"/>
                <a:ext cx="96" cy="48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10" name="Oval 46"/>
              <p:cNvSpPr>
                <a:spLocks noChangeArrowheads="1"/>
              </p:cNvSpPr>
              <p:nvPr/>
            </p:nvSpPr>
            <p:spPr bwMode="auto">
              <a:xfrm>
                <a:off x="2256" y="2112"/>
                <a:ext cx="96" cy="48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11" name="Oval 47"/>
              <p:cNvSpPr>
                <a:spLocks noChangeArrowheads="1"/>
              </p:cNvSpPr>
              <p:nvPr/>
            </p:nvSpPr>
            <p:spPr bwMode="auto">
              <a:xfrm>
                <a:off x="2256" y="2256"/>
                <a:ext cx="96" cy="48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12" name="Oval 48"/>
              <p:cNvSpPr>
                <a:spLocks noChangeArrowheads="1"/>
              </p:cNvSpPr>
              <p:nvPr/>
            </p:nvSpPr>
            <p:spPr bwMode="auto">
              <a:xfrm>
                <a:off x="2448" y="2256"/>
                <a:ext cx="96" cy="48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13" name="Oval 49"/>
              <p:cNvSpPr>
                <a:spLocks noChangeArrowheads="1"/>
              </p:cNvSpPr>
              <p:nvPr/>
            </p:nvSpPr>
            <p:spPr bwMode="auto">
              <a:xfrm>
                <a:off x="2832" y="3120"/>
                <a:ext cx="96" cy="48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314" name="AutoShape 50"/>
            <p:cNvSpPr>
              <a:spLocks noChangeArrowheads="1"/>
            </p:cNvSpPr>
            <p:nvPr/>
          </p:nvSpPr>
          <p:spPr bwMode="auto">
            <a:xfrm rot="-1333012">
              <a:off x="2822" y="3744"/>
              <a:ext cx="192" cy="144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15" name="Rectangle 51" descr="Темный горизонтальный"/>
            <p:cNvSpPr>
              <a:spLocks noChangeArrowheads="1"/>
            </p:cNvSpPr>
            <p:nvPr/>
          </p:nvSpPr>
          <p:spPr bwMode="auto">
            <a:xfrm rot="2280467">
              <a:off x="2870" y="3744"/>
              <a:ext cx="240" cy="48"/>
            </a:xfrm>
            <a:prstGeom prst="rect">
              <a:avLst/>
            </a:prstGeom>
            <a:pattFill prst="dkHorz">
              <a:fgClr>
                <a:schemeClr val="tx2"/>
              </a:fgClr>
              <a:bgClr>
                <a:srgbClr val="FFCC66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16" name="Line 52"/>
            <p:cNvSpPr>
              <a:spLocks noChangeShapeType="1"/>
            </p:cNvSpPr>
            <p:nvPr/>
          </p:nvSpPr>
          <p:spPr bwMode="auto">
            <a:xfrm rot="-23355786">
              <a:off x="2822" y="3888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317" name="Group 53"/>
            <p:cNvGrpSpPr>
              <a:grpSpLocks/>
            </p:cNvGrpSpPr>
            <p:nvPr/>
          </p:nvGrpSpPr>
          <p:grpSpPr bwMode="auto">
            <a:xfrm>
              <a:off x="3974" y="2160"/>
              <a:ext cx="1690" cy="1632"/>
              <a:chOff x="3696" y="2160"/>
              <a:chExt cx="1690" cy="1632"/>
            </a:xfrm>
          </p:grpSpPr>
          <p:sp>
            <p:nvSpPr>
              <p:cNvPr id="11318" name="AutoShape 54"/>
              <p:cNvSpPr>
                <a:spLocks noChangeArrowheads="1"/>
              </p:cNvSpPr>
              <p:nvPr/>
            </p:nvSpPr>
            <p:spPr bwMode="auto">
              <a:xfrm>
                <a:off x="3792" y="2688"/>
                <a:ext cx="240" cy="144"/>
              </a:xfrm>
              <a:prstGeom prst="rightArrow">
                <a:avLst>
                  <a:gd name="adj1" fmla="val 50000"/>
                  <a:gd name="adj2" fmla="val 41667"/>
                </a:avLst>
              </a:prstGeom>
              <a:solidFill>
                <a:srgbClr val="99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19" name="AutoShape 55"/>
              <p:cNvSpPr>
                <a:spLocks noChangeArrowheads="1"/>
              </p:cNvSpPr>
              <p:nvPr/>
            </p:nvSpPr>
            <p:spPr bwMode="auto">
              <a:xfrm flipH="1">
                <a:off x="4704" y="3504"/>
                <a:ext cx="336" cy="96"/>
              </a:xfrm>
              <a:prstGeom prst="rightArrow">
                <a:avLst>
                  <a:gd name="adj1" fmla="val 50000"/>
                  <a:gd name="adj2" fmla="val 87500"/>
                </a:avLst>
              </a:prstGeom>
              <a:solidFill>
                <a:srgbClr val="99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1320" name="Group 56"/>
              <p:cNvGrpSpPr>
                <a:grpSpLocks/>
              </p:cNvGrpSpPr>
              <p:nvPr/>
            </p:nvGrpSpPr>
            <p:grpSpPr bwMode="auto">
              <a:xfrm>
                <a:off x="4080" y="2160"/>
                <a:ext cx="672" cy="1584"/>
                <a:chOff x="4080" y="2160"/>
                <a:chExt cx="672" cy="1584"/>
              </a:xfrm>
            </p:grpSpPr>
            <p:sp>
              <p:nvSpPr>
                <p:cNvPr id="11321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4608" y="2160"/>
                  <a:ext cx="0" cy="14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22" name="AutoShape 58"/>
                <p:cNvSpPr>
                  <a:spLocks noChangeArrowheads="1"/>
                </p:cNvSpPr>
                <p:nvPr/>
              </p:nvSpPr>
              <p:spPr bwMode="auto">
                <a:xfrm>
                  <a:off x="4416" y="2400"/>
                  <a:ext cx="336" cy="576"/>
                </a:xfrm>
                <a:prstGeom prst="flowChartMagneticDisk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1323" name="AutoShape 59"/>
                <p:cNvSpPr>
                  <a:spLocks noChangeArrowheads="1"/>
                </p:cNvSpPr>
                <p:nvPr/>
              </p:nvSpPr>
              <p:spPr bwMode="auto">
                <a:xfrm>
                  <a:off x="4416" y="2688"/>
                  <a:ext cx="336" cy="144"/>
                </a:xfrm>
                <a:prstGeom prst="flowChartMagneticDisk">
                  <a:avLst/>
                </a:prstGeom>
                <a:gradFill rotWithShape="0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11324" name="Group 60"/>
                <p:cNvGrpSpPr>
                  <a:grpSpLocks/>
                </p:cNvGrpSpPr>
                <p:nvPr/>
              </p:nvGrpSpPr>
              <p:grpSpPr bwMode="auto">
                <a:xfrm>
                  <a:off x="4560" y="3264"/>
                  <a:ext cx="96" cy="480"/>
                  <a:chOff x="4416" y="2736"/>
                  <a:chExt cx="96" cy="480"/>
                </a:xfrm>
              </p:grpSpPr>
              <p:sp>
                <p:nvSpPr>
                  <p:cNvPr id="11325" name="AutoShape 61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736"/>
                    <a:ext cx="96" cy="480"/>
                  </a:xfrm>
                  <a:prstGeom prst="can">
                    <a:avLst>
                      <a:gd name="adj" fmla="val 125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6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3072"/>
                    <a:ext cx="96" cy="48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7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928"/>
                    <a:ext cx="96" cy="48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328" name="Group 64"/>
                <p:cNvGrpSpPr>
                  <a:grpSpLocks/>
                </p:cNvGrpSpPr>
                <p:nvPr/>
              </p:nvGrpSpPr>
              <p:grpSpPr bwMode="auto">
                <a:xfrm>
                  <a:off x="4080" y="2448"/>
                  <a:ext cx="96" cy="480"/>
                  <a:chOff x="4416" y="2736"/>
                  <a:chExt cx="96" cy="480"/>
                </a:xfrm>
              </p:grpSpPr>
              <p:sp>
                <p:nvSpPr>
                  <p:cNvPr id="11329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736"/>
                    <a:ext cx="96" cy="480"/>
                  </a:xfrm>
                  <a:prstGeom prst="can">
                    <a:avLst>
                      <a:gd name="adj" fmla="val 125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0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3072"/>
                    <a:ext cx="96" cy="48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1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928"/>
                    <a:ext cx="96" cy="48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1332" name="Line 68"/>
                <p:cNvSpPr>
                  <a:spLocks noChangeShapeType="1"/>
                </p:cNvSpPr>
                <p:nvPr/>
              </p:nvSpPr>
              <p:spPr bwMode="auto">
                <a:xfrm rot="20086049" flipH="1">
                  <a:off x="4176" y="2592"/>
                  <a:ext cx="240" cy="1"/>
                </a:xfrm>
                <a:prstGeom prst="line">
                  <a:avLst/>
                </a:prstGeom>
                <a:noFill/>
                <a:ln w="57150" cmpd="thinThick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33" name="Line 69"/>
                <p:cNvSpPr>
                  <a:spLocks noChangeShapeType="1"/>
                </p:cNvSpPr>
                <p:nvPr/>
              </p:nvSpPr>
              <p:spPr bwMode="auto">
                <a:xfrm rot="1674048" flipH="1">
                  <a:off x="4160" y="2827"/>
                  <a:ext cx="254" cy="9"/>
                </a:xfrm>
                <a:prstGeom prst="line">
                  <a:avLst/>
                </a:prstGeom>
                <a:noFill/>
                <a:ln w="57150" cmpd="thinThick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34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4128" y="2208"/>
                  <a:ext cx="0" cy="5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35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4128" y="2160"/>
                  <a:ext cx="432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36" name="Group 72"/>
              <p:cNvGrpSpPr>
                <a:grpSpLocks/>
              </p:cNvGrpSpPr>
              <p:nvPr/>
            </p:nvGrpSpPr>
            <p:grpSpPr bwMode="auto">
              <a:xfrm>
                <a:off x="3936" y="3456"/>
                <a:ext cx="576" cy="336"/>
                <a:chOff x="3936" y="3456"/>
                <a:chExt cx="576" cy="336"/>
              </a:xfrm>
            </p:grpSpPr>
            <p:sp>
              <p:nvSpPr>
                <p:cNvPr id="11337" name="Line 73"/>
                <p:cNvSpPr>
                  <a:spLocks noChangeShapeType="1"/>
                </p:cNvSpPr>
                <p:nvPr/>
              </p:nvSpPr>
              <p:spPr bwMode="auto">
                <a:xfrm flipH="1">
                  <a:off x="3936" y="3456"/>
                  <a:ext cx="576" cy="0"/>
                </a:xfrm>
                <a:prstGeom prst="line">
                  <a:avLst/>
                </a:prstGeom>
                <a:noFill/>
                <a:ln w="38100" cmpd="dbl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38" name="Line 74"/>
                <p:cNvSpPr>
                  <a:spLocks noChangeShapeType="1"/>
                </p:cNvSpPr>
                <p:nvPr/>
              </p:nvSpPr>
              <p:spPr bwMode="auto">
                <a:xfrm>
                  <a:off x="3936" y="3456"/>
                  <a:ext cx="0" cy="336"/>
                </a:xfrm>
                <a:prstGeom prst="line">
                  <a:avLst/>
                </a:prstGeom>
                <a:noFill/>
                <a:ln w="38100" cmpd="dbl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39" name="Line 75"/>
                <p:cNvSpPr>
                  <a:spLocks noChangeShapeType="1"/>
                </p:cNvSpPr>
                <p:nvPr/>
              </p:nvSpPr>
              <p:spPr bwMode="auto">
                <a:xfrm flipH="1">
                  <a:off x="4224" y="3600"/>
                  <a:ext cx="288" cy="0"/>
                </a:xfrm>
                <a:prstGeom prst="line">
                  <a:avLst/>
                </a:prstGeom>
                <a:noFill/>
                <a:ln w="38100" cmpd="dbl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40" name="Line 76"/>
                <p:cNvSpPr>
                  <a:spLocks noChangeShapeType="1"/>
                </p:cNvSpPr>
                <p:nvPr/>
              </p:nvSpPr>
              <p:spPr bwMode="auto">
                <a:xfrm>
                  <a:off x="4224" y="3600"/>
                  <a:ext cx="0" cy="192"/>
                </a:xfrm>
                <a:prstGeom prst="line">
                  <a:avLst/>
                </a:prstGeom>
                <a:noFill/>
                <a:ln w="38100" cmpd="dbl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1341" name="AutoShape 77"/>
              <p:cNvSpPr>
                <a:spLocks noChangeArrowheads="1"/>
              </p:cNvSpPr>
              <p:nvPr/>
            </p:nvSpPr>
            <p:spPr bwMode="auto">
              <a:xfrm rot="16200000" flipH="1">
                <a:off x="3648" y="2784"/>
                <a:ext cx="288" cy="192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99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42" name="AutoShape 78"/>
              <p:cNvSpPr>
                <a:spLocks noChangeArrowheads="1"/>
              </p:cNvSpPr>
              <p:nvPr/>
            </p:nvSpPr>
            <p:spPr bwMode="auto">
              <a:xfrm rot="-21138530">
                <a:off x="3747" y="3020"/>
                <a:ext cx="1347" cy="144"/>
              </a:xfrm>
              <a:prstGeom prst="leftArrow">
                <a:avLst>
                  <a:gd name="adj1" fmla="val 50000"/>
                  <a:gd name="adj2" fmla="val 233854"/>
                </a:avLst>
              </a:prstGeom>
              <a:solidFill>
                <a:srgbClr val="99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43" name="Text Box 79"/>
              <p:cNvSpPr txBox="1">
                <a:spLocks noChangeArrowheads="1"/>
              </p:cNvSpPr>
              <p:nvPr/>
            </p:nvSpPr>
            <p:spPr bwMode="auto">
              <a:xfrm>
                <a:off x="4975" y="3071"/>
                <a:ext cx="411" cy="7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ru-RU" sz="3600" baseline="6000">
                    <a:solidFill>
                      <a:srgbClr val="990099"/>
                    </a:solidFill>
                  </a:rPr>
                  <a:t>Масло</a:t>
                </a:r>
              </a:p>
            </p:txBody>
          </p:sp>
        </p:grpSp>
        <p:grpSp>
          <p:nvGrpSpPr>
            <p:cNvPr id="11344" name="Group 80"/>
            <p:cNvGrpSpPr>
              <a:grpSpLocks/>
            </p:cNvGrpSpPr>
            <p:nvPr/>
          </p:nvGrpSpPr>
          <p:grpSpPr bwMode="auto">
            <a:xfrm>
              <a:off x="3014" y="2208"/>
              <a:ext cx="528" cy="1776"/>
              <a:chOff x="2736" y="2208"/>
              <a:chExt cx="528" cy="1776"/>
            </a:xfrm>
          </p:grpSpPr>
          <p:sp>
            <p:nvSpPr>
              <p:cNvPr id="11345" name="Line 81"/>
              <p:cNvSpPr>
                <a:spLocks noChangeShapeType="1"/>
              </p:cNvSpPr>
              <p:nvPr/>
            </p:nvSpPr>
            <p:spPr bwMode="auto">
              <a:xfrm>
                <a:off x="2880" y="2352"/>
                <a:ext cx="0" cy="768"/>
              </a:xfrm>
              <a:prstGeom prst="line">
                <a:avLst/>
              </a:prstGeom>
              <a:noFill/>
              <a:ln w="28575">
                <a:solidFill>
                  <a:srgbClr val="33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46" name="AutoShape 82"/>
              <p:cNvSpPr>
                <a:spLocks noChangeArrowheads="1"/>
              </p:cNvSpPr>
              <p:nvPr/>
            </p:nvSpPr>
            <p:spPr bwMode="auto">
              <a:xfrm>
                <a:off x="2736" y="2928"/>
                <a:ext cx="288" cy="384"/>
              </a:xfrm>
              <a:prstGeom prst="flowChartMagneticDisk">
                <a:avLst/>
              </a:prstGeom>
              <a:noFill/>
              <a:ln w="28575">
                <a:solidFill>
                  <a:srgbClr val="3333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47" name="Rectangle 83"/>
              <p:cNvSpPr>
                <a:spLocks noChangeArrowheads="1"/>
              </p:cNvSpPr>
              <p:nvPr/>
            </p:nvSpPr>
            <p:spPr bwMode="auto">
              <a:xfrm>
                <a:off x="2736" y="3120"/>
                <a:ext cx="288" cy="48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48" name="Line 84"/>
              <p:cNvSpPr>
                <a:spLocks noChangeShapeType="1"/>
              </p:cNvSpPr>
              <p:nvPr/>
            </p:nvSpPr>
            <p:spPr bwMode="auto">
              <a:xfrm>
                <a:off x="2880" y="3312"/>
                <a:ext cx="0" cy="576"/>
              </a:xfrm>
              <a:prstGeom prst="line">
                <a:avLst/>
              </a:prstGeom>
              <a:noFill/>
              <a:ln w="28575">
                <a:solidFill>
                  <a:srgbClr val="33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1349" name="Group 85"/>
              <p:cNvGrpSpPr>
                <a:grpSpLocks/>
              </p:cNvGrpSpPr>
              <p:nvPr/>
            </p:nvGrpSpPr>
            <p:grpSpPr bwMode="auto">
              <a:xfrm>
                <a:off x="2928" y="2976"/>
                <a:ext cx="288" cy="48"/>
                <a:chOff x="2880" y="2592"/>
                <a:chExt cx="288" cy="144"/>
              </a:xfrm>
            </p:grpSpPr>
            <p:sp>
              <p:nvSpPr>
                <p:cNvPr id="11350" name="Line 86"/>
                <p:cNvSpPr>
                  <a:spLocks noChangeShapeType="1"/>
                </p:cNvSpPr>
                <p:nvPr/>
              </p:nvSpPr>
              <p:spPr bwMode="auto">
                <a:xfrm>
                  <a:off x="2880" y="2592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rgbClr val="3333CC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51" name="Line 87"/>
                <p:cNvSpPr>
                  <a:spLocks noChangeShapeType="1"/>
                </p:cNvSpPr>
                <p:nvPr/>
              </p:nvSpPr>
              <p:spPr bwMode="auto">
                <a:xfrm>
                  <a:off x="3168" y="2592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3333CC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52" name="Group 88"/>
              <p:cNvGrpSpPr>
                <a:grpSpLocks/>
              </p:cNvGrpSpPr>
              <p:nvPr/>
            </p:nvGrpSpPr>
            <p:grpSpPr bwMode="auto">
              <a:xfrm flipV="1">
                <a:off x="2928" y="3216"/>
                <a:ext cx="288" cy="96"/>
                <a:chOff x="2880" y="2592"/>
                <a:chExt cx="288" cy="144"/>
              </a:xfrm>
            </p:grpSpPr>
            <p:sp>
              <p:nvSpPr>
                <p:cNvPr id="11353" name="Line 89"/>
                <p:cNvSpPr>
                  <a:spLocks noChangeShapeType="1"/>
                </p:cNvSpPr>
                <p:nvPr/>
              </p:nvSpPr>
              <p:spPr bwMode="auto">
                <a:xfrm>
                  <a:off x="2880" y="2592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54" name="Line 90"/>
                <p:cNvSpPr>
                  <a:spLocks noChangeShapeType="1"/>
                </p:cNvSpPr>
                <p:nvPr/>
              </p:nvSpPr>
              <p:spPr bwMode="auto">
                <a:xfrm>
                  <a:off x="3168" y="2592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1355" name="AutoShape 91"/>
              <p:cNvSpPr>
                <a:spLocks noChangeArrowheads="1"/>
              </p:cNvSpPr>
              <p:nvPr/>
            </p:nvSpPr>
            <p:spPr bwMode="auto">
              <a:xfrm>
                <a:off x="3168" y="3024"/>
                <a:ext cx="96" cy="192"/>
              </a:xfrm>
              <a:prstGeom prst="flowChartCollat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56" name="AutoShape 92"/>
              <p:cNvSpPr>
                <a:spLocks noChangeArrowheads="1"/>
              </p:cNvSpPr>
              <p:nvPr/>
            </p:nvSpPr>
            <p:spPr bwMode="auto">
              <a:xfrm rot="-1513994">
                <a:off x="2928" y="3744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57" name="Rectangle 93" descr="Темный горизонтальный"/>
              <p:cNvSpPr>
                <a:spLocks noChangeArrowheads="1"/>
              </p:cNvSpPr>
              <p:nvPr/>
            </p:nvSpPr>
            <p:spPr bwMode="auto">
              <a:xfrm rot="2280467">
                <a:off x="2976" y="3744"/>
                <a:ext cx="240" cy="48"/>
              </a:xfrm>
              <a:prstGeom prst="rect">
                <a:avLst/>
              </a:prstGeom>
              <a:pattFill prst="dkHorz">
                <a:fgClr>
                  <a:schemeClr val="tx2"/>
                </a:fgClr>
                <a:bgClr>
                  <a:srgbClr val="FFCC66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58" name="Line 94"/>
              <p:cNvSpPr>
                <a:spLocks noChangeShapeType="1"/>
              </p:cNvSpPr>
              <p:nvPr/>
            </p:nvSpPr>
            <p:spPr bwMode="auto">
              <a:xfrm rot="-23355786">
                <a:off x="2928" y="3888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59" name="AutoShape 95" descr="Темный диагональный 2"/>
              <p:cNvSpPr>
                <a:spLocks noChangeArrowheads="1"/>
              </p:cNvSpPr>
              <p:nvPr/>
            </p:nvSpPr>
            <p:spPr bwMode="auto">
              <a:xfrm>
                <a:off x="2784" y="2208"/>
                <a:ext cx="192" cy="96"/>
              </a:xfrm>
              <a:prstGeom prst="flowChartSort">
                <a:avLst/>
              </a:prstGeom>
              <a:pattFill prst="dkUpDiag">
                <a:fgClr>
                  <a:schemeClr val="tx2"/>
                </a:fgClr>
                <a:bgClr>
                  <a:srgbClr val="FFFF00"/>
                </a:bgClr>
              </a:pattFill>
              <a:ln w="2413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1361" name="Text Box 97"/>
          <p:cNvSpPr txBox="1">
            <a:spLocks noChangeArrowheads="1"/>
          </p:cNvSpPr>
          <p:nvPr/>
        </p:nvSpPr>
        <p:spPr bwMode="auto">
          <a:xfrm>
            <a:off x="136525" y="2708275"/>
            <a:ext cx="405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1. </a:t>
            </a:r>
            <a:r>
              <a:rPr lang="ru-RU">
                <a:solidFill>
                  <a:srgbClr val="FF846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Измеритель</a:t>
            </a:r>
            <a:r>
              <a:rPr lang="ru-RU"/>
              <a:t>- механический</a:t>
            </a:r>
          </a:p>
        </p:txBody>
      </p:sp>
      <p:sp>
        <p:nvSpPr>
          <p:cNvPr id="11362" name="AutoShape 98"/>
          <p:cNvSpPr>
            <a:spLocks/>
          </p:cNvSpPr>
          <p:nvPr/>
        </p:nvSpPr>
        <p:spPr bwMode="auto">
          <a:xfrm>
            <a:off x="6853238" y="2441575"/>
            <a:ext cx="461962" cy="301625"/>
          </a:xfrm>
          <a:prstGeom prst="borderCallout1">
            <a:avLst>
              <a:gd name="adj1" fmla="val 37894"/>
              <a:gd name="adj2" fmla="val -16495"/>
              <a:gd name="adj3" fmla="val 187370"/>
              <a:gd name="adj4" fmla="val -49139"/>
            </a:avLst>
          </a:prstGeom>
          <a:solidFill>
            <a:schemeClr val="hlink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ru-RU"/>
              <a:t>1</a:t>
            </a:r>
          </a:p>
        </p:txBody>
      </p:sp>
      <p:sp>
        <p:nvSpPr>
          <p:cNvPr id="11363" name="Text Box 99"/>
          <p:cNvSpPr txBox="1">
            <a:spLocks noChangeArrowheads="1"/>
          </p:cNvSpPr>
          <p:nvPr/>
        </p:nvSpPr>
        <p:spPr bwMode="auto">
          <a:xfrm>
            <a:off x="152400" y="3673475"/>
            <a:ext cx="2944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2. </a:t>
            </a:r>
            <a:r>
              <a:rPr lang="ru-RU">
                <a:solidFill>
                  <a:srgbClr val="FF846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Схема сравнения </a:t>
            </a:r>
            <a:r>
              <a:rPr lang="ru-RU"/>
              <a:t>–</a:t>
            </a:r>
          </a:p>
          <a:p>
            <a:r>
              <a:rPr lang="ru-RU"/>
              <a:t>     механическая</a:t>
            </a:r>
          </a:p>
        </p:txBody>
      </p:sp>
      <p:grpSp>
        <p:nvGrpSpPr>
          <p:cNvPr id="11369" name="Group 105"/>
          <p:cNvGrpSpPr>
            <a:grpSpLocks/>
          </p:cNvGrpSpPr>
          <p:nvPr/>
        </p:nvGrpSpPr>
        <p:grpSpPr bwMode="auto">
          <a:xfrm>
            <a:off x="4937125" y="2438400"/>
            <a:ext cx="2454275" cy="1371600"/>
            <a:chOff x="3110" y="1536"/>
            <a:chExt cx="1546" cy="864"/>
          </a:xfrm>
        </p:grpSpPr>
        <p:sp>
          <p:nvSpPr>
            <p:cNvPr id="11364" name="Line 100"/>
            <p:cNvSpPr>
              <a:spLocks noChangeShapeType="1"/>
            </p:cNvSpPr>
            <p:nvPr/>
          </p:nvSpPr>
          <p:spPr bwMode="auto">
            <a:xfrm flipV="1">
              <a:off x="3120" y="1776"/>
              <a:ext cx="48" cy="62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65" name="Line 101"/>
            <p:cNvSpPr>
              <a:spLocks noChangeShapeType="1"/>
            </p:cNvSpPr>
            <p:nvPr/>
          </p:nvSpPr>
          <p:spPr bwMode="auto">
            <a:xfrm flipH="1" flipV="1">
              <a:off x="3216" y="1776"/>
              <a:ext cx="48" cy="48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66" name="Line 102"/>
            <p:cNvSpPr>
              <a:spLocks noChangeShapeType="1"/>
            </p:cNvSpPr>
            <p:nvPr/>
          </p:nvSpPr>
          <p:spPr bwMode="auto">
            <a:xfrm flipH="1" flipV="1">
              <a:off x="3264" y="1776"/>
              <a:ext cx="384" cy="336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67" name="Line 103"/>
            <p:cNvSpPr>
              <a:spLocks noChangeShapeType="1"/>
            </p:cNvSpPr>
            <p:nvPr/>
          </p:nvSpPr>
          <p:spPr bwMode="auto">
            <a:xfrm flipH="1" flipV="1">
              <a:off x="3312" y="1776"/>
              <a:ext cx="1344" cy="38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68" name="Text Box 104"/>
            <p:cNvSpPr txBox="1">
              <a:spLocks noChangeArrowheads="1"/>
            </p:cNvSpPr>
            <p:nvPr/>
          </p:nvSpPr>
          <p:spPr bwMode="auto">
            <a:xfrm>
              <a:off x="3110" y="1536"/>
              <a:ext cx="218" cy="29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/>
                <a:t>2</a:t>
              </a:r>
            </a:p>
          </p:txBody>
        </p:sp>
      </p:grpSp>
      <p:sp>
        <p:nvSpPr>
          <p:cNvPr id="11370" name="Text Box 106"/>
          <p:cNvSpPr txBox="1">
            <a:spLocks noChangeArrowheads="1"/>
          </p:cNvSpPr>
          <p:nvPr/>
        </p:nvSpPr>
        <p:spPr bwMode="auto">
          <a:xfrm>
            <a:off x="152400" y="4832350"/>
            <a:ext cx="36941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3. </a:t>
            </a:r>
            <a:r>
              <a:rPr lang="ru-RU">
                <a:solidFill>
                  <a:srgbClr val="FF846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Исполнительная схема </a:t>
            </a:r>
            <a:r>
              <a:rPr lang="ru-RU"/>
              <a:t>–</a:t>
            </a:r>
          </a:p>
          <a:p>
            <a:r>
              <a:rPr lang="ru-RU"/>
              <a:t>     гидромеханическая </a:t>
            </a:r>
          </a:p>
          <a:p>
            <a:r>
              <a:rPr lang="ru-RU"/>
              <a:t>     (с усилением)</a:t>
            </a:r>
          </a:p>
        </p:txBody>
      </p:sp>
      <p:grpSp>
        <p:nvGrpSpPr>
          <p:cNvPr id="11374" name="Group 110"/>
          <p:cNvGrpSpPr>
            <a:grpSpLocks/>
          </p:cNvGrpSpPr>
          <p:nvPr/>
        </p:nvGrpSpPr>
        <p:grpSpPr bwMode="auto">
          <a:xfrm>
            <a:off x="5165725" y="4038600"/>
            <a:ext cx="2682875" cy="2489200"/>
            <a:chOff x="3254" y="2544"/>
            <a:chExt cx="1690" cy="1568"/>
          </a:xfrm>
        </p:grpSpPr>
        <p:sp>
          <p:nvSpPr>
            <p:cNvPr id="11371" name="Line 107"/>
            <p:cNvSpPr>
              <a:spLocks noChangeShapeType="1"/>
            </p:cNvSpPr>
            <p:nvPr/>
          </p:nvSpPr>
          <p:spPr bwMode="auto">
            <a:xfrm flipH="1">
              <a:off x="3408" y="2544"/>
              <a:ext cx="1536" cy="1392"/>
            </a:xfrm>
            <a:prstGeom prst="line">
              <a:avLst/>
            </a:prstGeom>
            <a:noFill/>
            <a:ln w="9525">
              <a:solidFill>
                <a:srgbClr val="66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72" name="Line 108"/>
            <p:cNvSpPr>
              <a:spLocks noChangeShapeType="1"/>
            </p:cNvSpPr>
            <p:nvPr/>
          </p:nvSpPr>
          <p:spPr bwMode="auto">
            <a:xfrm flipH="1">
              <a:off x="3456" y="3696"/>
              <a:ext cx="1104" cy="240"/>
            </a:xfrm>
            <a:prstGeom prst="line">
              <a:avLst/>
            </a:prstGeom>
            <a:noFill/>
            <a:ln w="9525">
              <a:solidFill>
                <a:srgbClr val="66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73" name="Text Box 109"/>
            <p:cNvSpPr txBox="1">
              <a:spLocks noChangeArrowheads="1"/>
            </p:cNvSpPr>
            <p:nvPr/>
          </p:nvSpPr>
          <p:spPr bwMode="auto">
            <a:xfrm>
              <a:off x="3254" y="3818"/>
              <a:ext cx="218" cy="29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361" grpId="0" autoUpdateAnimBg="0"/>
      <p:bldP spid="11362" grpId="0" animBg="1" autoUpdateAnimBg="0"/>
      <p:bldP spid="11363" grpId="0" autoUpdateAnimBg="0"/>
      <p:bldP spid="1137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C:\Program Files\Microsoft Office 2000\Clipart\WebArt\bd14826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7620000" cy="1943100"/>
          </a:xfrm>
          <a:prstGeom prst="rect">
            <a:avLst/>
          </a:prstGeom>
          <a:noFill/>
        </p:spPr>
      </p:pic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/>
              <a:t>Другие виды АРЧВ</a:t>
            </a:r>
          </a:p>
        </p:txBody>
      </p:sp>
      <p:grpSp>
        <p:nvGrpSpPr>
          <p:cNvPr id="12333" name="Group 45"/>
          <p:cNvGrpSpPr>
            <a:grpSpLocks/>
          </p:cNvGrpSpPr>
          <p:nvPr/>
        </p:nvGrpSpPr>
        <p:grpSpPr bwMode="auto">
          <a:xfrm>
            <a:off x="-1335088" y="2239963"/>
            <a:ext cx="4992688" cy="3170237"/>
            <a:chOff x="-48" y="2095"/>
            <a:chExt cx="3145" cy="1997"/>
          </a:xfrm>
        </p:grpSpPr>
        <p:grpSp>
          <p:nvGrpSpPr>
            <p:cNvPr id="12312" name="Group 24"/>
            <p:cNvGrpSpPr>
              <a:grpSpLocks/>
            </p:cNvGrpSpPr>
            <p:nvPr/>
          </p:nvGrpSpPr>
          <p:grpSpPr bwMode="auto">
            <a:xfrm>
              <a:off x="-48" y="2095"/>
              <a:ext cx="3145" cy="1997"/>
              <a:chOff x="864" y="1240"/>
              <a:chExt cx="3871" cy="2608"/>
            </a:xfrm>
          </p:grpSpPr>
          <p:sp>
            <p:nvSpPr>
              <p:cNvPr id="12313" name="Text Box 25"/>
              <p:cNvSpPr txBox="1">
                <a:spLocks noChangeArrowheads="1"/>
              </p:cNvSpPr>
              <p:nvPr/>
            </p:nvSpPr>
            <p:spPr bwMode="auto">
              <a:xfrm>
                <a:off x="864" y="2160"/>
                <a:ext cx="816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 sz="2000"/>
              </a:p>
            </p:txBody>
          </p:sp>
          <p:sp>
            <p:nvSpPr>
              <p:cNvPr id="12314" name="Text Box 26"/>
              <p:cNvSpPr txBox="1">
                <a:spLocks noChangeArrowheads="1"/>
              </p:cNvSpPr>
              <p:nvPr/>
            </p:nvSpPr>
            <p:spPr bwMode="auto">
              <a:xfrm>
                <a:off x="2160" y="1584"/>
                <a:ext cx="816" cy="373"/>
              </a:xfrm>
              <a:prstGeom prst="rect">
                <a:avLst/>
              </a:prstGeom>
              <a:noFill/>
              <a:ln w="57150" cmpd="thinThick">
                <a:solidFill>
                  <a:schemeClr val="accent2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 sz="2000"/>
              </a:p>
            </p:txBody>
          </p:sp>
          <p:sp>
            <p:nvSpPr>
              <p:cNvPr id="12315" name="Text Box 27"/>
              <p:cNvSpPr txBox="1">
                <a:spLocks noChangeArrowheads="1"/>
              </p:cNvSpPr>
              <p:nvPr/>
            </p:nvSpPr>
            <p:spPr bwMode="auto">
              <a:xfrm>
                <a:off x="3792" y="1584"/>
                <a:ext cx="816" cy="373"/>
              </a:xfrm>
              <a:prstGeom prst="rect">
                <a:avLst/>
              </a:prstGeom>
              <a:noFill/>
              <a:ln w="57150" cmpd="thinThick">
                <a:solidFill>
                  <a:schemeClr val="accent2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 sz="2000"/>
              </a:p>
            </p:txBody>
          </p:sp>
          <p:sp>
            <p:nvSpPr>
              <p:cNvPr id="12316" name="Text Box 28"/>
              <p:cNvSpPr txBox="1">
                <a:spLocks noChangeArrowheads="1"/>
              </p:cNvSpPr>
              <p:nvPr/>
            </p:nvSpPr>
            <p:spPr bwMode="auto">
              <a:xfrm>
                <a:off x="2160" y="2256"/>
                <a:ext cx="816" cy="374"/>
              </a:xfrm>
              <a:prstGeom prst="rect">
                <a:avLst/>
              </a:prstGeom>
              <a:noFill/>
              <a:ln w="57150" cmpd="thinThick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000"/>
                  <a:t>Выбор</a:t>
                </a:r>
              </a:p>
            </p:txBody>
          </p:sp>
          <p:sp>
            <p:nvSpPr>
              <p:cNvPr id="12317" name="Text Box 29"/>
              <p:cNvSpPr txBox="1">
                <a:spLocks noChangeArrowheads="1"/>
              </p:cNvSpPr>
              <p:nvPr/>
            </p:nvSpPr>
            <p:spPr bwMode="auto">
              <a:xfrm>
                <a:off x="3792" y="2305"/>
                <a:ext cx="816" cy="373"/>
              </a:xfrm>
              <a:prstGeom prst="rect">
                <a:avLst/>
              </a:prstGeom>
              <a:noFill/>
              <a:ln w="57150" cmpd="thinThick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000"/>
                  <a:t>Сбор</a:t>
                </a:r>
              </a:p>
            </p:txBody>
          </p:sp>
          <p:sp>
            <p:nvSpPr>
              <p:cNvPr id="12318" name="Text Box 30"/>
              <p:cNvSpPr txBox="1">
                <a:spLocks noChangeArrowheads="1"/>
              </p:cNvSpPr>
              <p:nvPr/>
            </p:nvSpPr>
            <p:spPr bwMode="auto">
              <a:xfrm>
                <a:off x="2784" y="3072"/>
                <a:ext cx="1344" cy="374"/>
              </a:xfrm>
              <a:prstGeom prst="rect">
                <a:avLst/>
              </a:prstGeom>
              <a:noFill/>
              <a:ln w="57150" cmpd="thinThick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2000"/>
                  <a:t>Процесс</a:t>
                </a:r>
              </a:p>
            </p:txBody>
          </p:sp>
          <p:sp>
            <p:nvSpPr>
              <p:cNvPr id="12319" name="Line 31"/>
              <p:cNvSpPr>
                <a:spLocks noChangeShapeType="1"/>
              </p:cNvSpPr>
              <p:nvPr/>
            </p:nvSpPr>
            <p:spPr bwMode="auto">
              <a:xfrm>
                <a:off x="2400" y="1344"/>
                <a:ext cx="0" cy="8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20" name="Line 32"/>
              <p:cNvSpPr>
                <a:spLocks noChangeShapeType="1"/>
              </p:cNvSpPr>
              <p:nvPr/>
            </p:nvSpPr>
            <p:spPr bwMode="auto">
              <a:xfrm flipV="1">
                <a:off x="4032" y="2640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21" name="Line 33"/>
              <p:cNvSpPr>
                <a:spLocks noChangeShapeType="1"/>
              </p:cNvSpPr>
              <p:nvPr/>
            </p:nvSpPr>
            <p:spPr bwMode="auto">
              <a:xfrm flipH="1">
                <a:off x="2976" y="2400"/>
                <a:ext cx="8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cxnSp>
            <p:nvCxnSpPr>
              <p:cNvPr id="12322" name="AutoShape 34"/>
              <p:cNvCxnSpPr>
                <a:cxnSpLocks noChangeShapeType="1"/>
              </p:cNvCxnSpPr>
              <p:nvPr/>
            </p:nvCxnSpPr>
            <p:spPr bwMode="auto">
              <a:xfrm rot="16200000">
                <a:off x="3444" y="1266"/>
                <a:ext cx="312" cy="1632"/>
              </a:xfrm>
              <a:prstGeom prst="bentConnector3">
                <a:avLst>
                  <a:gd name="adj1" fmla="val 50000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</p:cxnSp>
          <p:sp>
            <p:nvSpPr>
              <p:cNvPr id="12323" name="Line 35"/>
              <p:cNvSpPr>
                <a:spLocks noChangeShapeType="1"/>
              </p:cNvSpPr>
              <p:nvPr/>
            </p:nvSpPr>
            <p:spPr bwMode="auto">
              <a:xfrm flipV="1">
                <a:off x="4416" y="1392"/>
                <a:ext cx="0" cy="52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24" name="Text Box 36"/>
              <p:cNvSpPr txBox="1">
                <a:spLocks noChangeArrowheads="1"/>
              </p:cNvSpPr>
              <p:nvPr/>
            </p:nvSpPr>
            <p:spPr bwMode="auto">
              <a:xfrm>
                <a:off x="2168" y="1240"/>
                <a:ext cx="26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Z</a:t>
                </a:r>
                <a:endParaRPr lang="ru-RU" sz="2000"/>
              </a:p>
            </p:txBody>
          </p:sp>
          <p:sp>
            <p:nvSpPr>
              <p:cNvPr id="12325" name="Text Box 37"/>
              <p:cNvSpPr txBox="1">
                <a:spLocks noChangeArrowheads="1"/>
              </p:cNvSpPr>
              <p:nvPr/>
            </p:nvSpPr>
            <p:spPr bwMode="auto">
              <a:xfrm>
                <a:off x="4461" y="1240"/>
                <a:ext cx="27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R</a:t>
                </a:r>
                <a:endParaRPr lang="ru-RU" sz="2000"/>
              </a:p>
            </p:txBody>
          </p:sp>
          <p:sp>
            <p:nvSpPr>
              <p:cNvPr id="12326" name="Text Box 38"/>
              <p:cNvSpPr txBox="1">
                <a:spLocks noChangeArrowheads="1"/>
              </p:cNvSpPr>
              <p:nvPr/>
            </p:nvSpPr>
            <p:spPr bwMode="auto">
              <a:xfrm>
                <a:off x="3158" y="2131"/>
                <a:ext cx="393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W</a:t>
                </a:r>
                <a:r>
                  <a:rPr lang="en-US" sz="2000" baseline="30000"/>
                  <a:t>0</a:t>
                </a:r>
                <a:endParaRPr lang="ru-RU" sz="2000"/>
              </a:p>
            </p:txBody>
          </p:sp>
          <p:sp>
            <p:nvSpPr>
              <p:cNvPr id="12327" name="Text Box 39"/>
              <p:cNvSpPr txBox="1">
                <a:spLocks noChangeArrowheads="1"/>
              </p:cNvSpPr>
              <p:nvPr/>
            </p:nvSpPr>
            <p:spPr bwMode="auto">
              <a:xfrm>
                <a:off x="4166" y="2707"/>
                <a:ext cx="350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Y</a:t>
                </a:r>
                <a:r>
                  <a:rPr lang="en-US" sz="2000" baseline="30000"/>
                  <a:t>0</a:t>
                </a:r>
                <a:endParaRPr lang="ru-RU" sz="2000"/>
              </a:p>
            </p:txBody>
          </p:sp>
          <p:sp>
            <p:nvSpPr>
              <p:cNvPr id="12328" name="Line 40"/>
              <p:cNvSpPr>
                <a:spLocks noChangeShapeType="1"/>
              </p:cNvSpPr>
              <p:nvPr/>
            </p:nvSpPr>
            <p:spPr bwMode="auto">
              <a:xfrm>
                <a:off x="2304" y="3216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29" name="Line 41"/>
              <p:cNvSpPr>
                <a:spLocks noChangeShapeType="1"/>
              </p:cNvSpPr>
              <p:nvPr/>
            </p:nvSpPr>
            <p:spPr bwMode="auto">
              <a:xfrm>
                <a:off x="4128" y="3216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30" name="Text Box 42"/>
              <p:cNvSpPr txBox="1">
                <a:spLocks noChangeArrowheads="1"/>
              </p:cNvSpPr>
              <p:nvPr/>
            </p:nvSpPr>
            <p:spPr bwMode="auto">
              <a:xfrm>
                <a:off x="2294" y="3474"/>
                <a:ext cx="28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X</a:t>
                </a:r>
                <a:endParaRPr lang="ru-RU" sz="2000"/>
              </a:p>
            </p:txBody>
          </p:sp>
          <p:sp>
            <p:nvSpPr>
              <p:cNvPr id="12331" name="Text Box 43"/>
              <p:cNvSpPr txBox="1">
                <a:spLocks noChangeArrowheads="1"/>
              </p:cNvSpPr>
              <p:nvPr/>
            </p:nvSpPr>
            <p:spPr bwMode="auto">
              <a:xfrm>
                <a:off x="4166" y="3521"/>
                <a:ext cx="28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Y</a:t>
                </a:r>
                <a:endParaRPr lang="ru-RU" sz="2000"/>
              </a:p>
            </p:txBody>
          </p:sp>
        </p:grpSp>
        <p:sp>
          <p:nvSpPr>
            <p:cNvPr id="12332" name="Line 44"/>
            <p:cNvSpPr>
              <a:spLocks noChangeShapeType="1"/>
            </p:cNvSpPr>
            <p:nvPr/>
          </p:nvSpPr>
          <p:spPr bwMode="auto">
            <a:xfrm>
              <a:off x="1536" y="3168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34" name="Text Box 46"/>
          <p:cNvSpPr txBox="1">
            <a:spLocks noChangeArrowheads="1"/>
          </p:cNvSpPr>
          <p:nvPr/>
        </p:nvSpPr>
        <p:spPr bwMode="auto">
          <a:xfrm>
            <a:off x="441325" y="5375275"/>
            <a:ext cx="2557463" cy="124936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Сбор- </a:t>
            </a:r>
            <a:r>
              <a:rPr lang="ru-RU">
                <a:solidFill>
                  <a:srgbClr val="CC0066"/>
                </a:solidFill>
              </a:rPr>
              <a:t>измерение</a:t>
            </a:r>
          </a:p>
          <a:p>
            <a:r>
              <a:rPr lang="ru-RU"/>
              <a:t>Выбор- </a:t>
            </a:r>
            <a:r>
              <a:rPr lang="ru-RU">
                <a:solidFill>
                  <a:srgbClr val="CC0066"/>
                </a:solidFill>
              </a:rPr>
              <a:t>сравнение</a:t>
            </a:r>
          </a:p>
          <a:p>
            <a:r>
              <a:rPr lang="en-US" sz="2800"/>
              <a:t>U</a:t>
            </a:r>
            <a:r>
              <a:rPr lang="en-US" sz="2800" baseline="30000"/>
              <a:t>0   </a:t>
            </a:r>
            <a:r>
              <a:rPr lang="ru-RU" sz="2800"/>
              <a:t>- </a:t>
            </a:r>
            <a:r>
              <a:rPr lang="ru-RU">
                <a:solidFill>
                  <a:srgbClr val="CC0066"/>
                </a:solidFill>
              </a:rPr>
              <a:t>исполнение</a:t>
            </a:r>
          </a:p>
        </p:txBody>
      </p: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746125" y="3976688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U</a:t>
            </a:r>
            <a:r>
              <a:rPr lang="en-US" sz="2000" baseline="30000"/>
              <a:t>0</a:t>
            </a:r>
            <a:endParaRPr lang="ru-RU" sz="2000" baseline="30000"/>
          </a:p>
        </p:txBody>
      </p: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4419600" y="2609850"/>
            <a:ext cx="4708525" cy="240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u="sng"/>
              <a:t>Другие виды АРЧВ:</a:t>
            </a:r>
          </a:p>
          <a:p>
            <a:pPr>
              <a:buFontTx/>
              <a:buChar char="-"/>
            </a:pPr>
            <a:r>
              <a:rPr lang="ru-RU"/>
              <a:t>измеритель – </a:t>
            </a:r>
            <a:r>
              <a:rPr lang="ru-RU">
                <a:solidFill>
                  <a:srgbClr val="669900"/>
                </a:solidFill>
              </a:rPr>
              <a:t>электрический</a:t>
            </a:r>
          </a:p>
          <a:p>
            <a:pPr>
              <a:buFontTx/>
              <a:buChar char="-"/>
            </a:pPr>
            <a:r>
              <a:rPr lang="ru-RU"/>
              <a:t>сравнение – </a:t>
            </a:r>
            <a:r>
              <a:rPr lang="ru-RU">
                <a:solidFill>
                  <a:srgbClr val="669900"/>
                </a:solidFill>
              </a:rPr>
              <a:t>электрическая</a:t>
            </a:r>
          </a:p>
          <a:p>
            <a:r>
              <a:rPr lang="ru-RU"/>
              <a:t>    (электронная) схема</a:t>
            </a:r>
          </a:p>
          <a:p>
            <a:r>
              <a:rPr lang="ru-RU"/>
              <a:t>-исполнение – </a:t>
            </a:r>
            <a:r>
              <a:rPr lang="ru-RU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гидромеханический</a:t>
            </a:r>
          </a:p>
          <a:p>
            <a:r>
              <a:rPr lang="ru-RU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усилитель</a:t>
            </a:r>
          </a:p>
        </p:txBody>
      </p:sp>
      <p:sp>
        <p:nvSpPr>
          <p:cNvPr id="12339" name="Text Box 51"/>
          <p:cNvSpPr txBox="1">
            <a:spLocks noChangeArrowheads="1"/>
          </p:cNvSpPr>
          <p:nvPr/>
        </p:nvSpPr>
        <p:spPr bwMode="auto">
          <a:xfrm>
            <a:off x="4251325" y="5375275"/>
            <a:ext cx="4711700" cy="1263650"/>
          </a:xfrm>
          <a:prstGeom prst="rect">
            <a:avLst/>
          </a:prstGeom>
          <a:noFill/>
          <a:ln w="76200" cmpd="tri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АРЧВ с электрическими схемами</a:t>
            </a:r>
          </a:p>
          <a:p>
            <a:r>
              <a:rPr lang="ru-RU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измерения и сравнения относятся </a:t>
            </a:r>
          </a:p>
          <a:p>
            <a:r>
              <a:rPr lang="ru-RU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 </a:t>
            </a:r>
            <a:r>
              <a:rPr lang="ru-RU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электрогидравлическим</a:t>
            </a:r>
            <a:r>
              <a:rPr lang="ru-RU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(ЭГР)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6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1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8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75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334" grpId="0" animBg="1" autoUpdateAnimBg="0"/>
      <p:bldP spid="12335" grpId="0" autoUpdateAnimBg="0"/>
      <p:bldP spid="12337" grpId="0" autoUpdateAnimBg="0"/>
      <p:bldP spid="1233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C:\Program Files\Microsoft Office 2000\Clipart\standard\stddir2\bs00503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2514600"/>
            <a:ext cx="4467225" cy="4495800"/>
          </a:xfrm>
          <a:prstGeom prst="rect">
            <a:avLst/>
          </a:prstGeom>
          <a:noFill/>
        </p:spPr>
      </p:pic>
      <p:pic>
        <p:nvPicPr>
          <p:cNvPr id="13315" name="Picture 3" descr="C:\Program Files\Microsoft Office 2000\Clipart\WebArt\bd14826_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81000"/>
            <a:ext cx="7620000" cy="1943100"/>
          </a:xfrm>
          <a:prstGeom prst="rect">
            <a:avLst/>
          </a:prstGeom>
          <a:noFill/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772400" cy="1143000"/>
          </a:xfrm>
        </p:spPr>
        <p:txBody>
          <a:bodyPr/>
          <a:lstStyle/>
          <a:p>
            <a:pPr algn="l"/>
            <a:r>
              <a:rPr lang="ru-RU" sz="4000"/>
              <a:t>Регуляторы частоты вращения ГА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28600" y="2708275"/>
            <a:ext cx="35052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используются во всех существующих системах </a:t>
            </a:r>
          </a:p>
          <a:p>
            <a:r>
              <a:rPr lang="ru-RU" sz="2800"/>
              <a:t>автоматизированного управления ГЭУ для поддержания</a:t>
            </a:r>
          </a:p>
          <a:p>
            <a:r>
              <a:rPr lang="ru-RU" sz="2800"/>
              <a:t>и изменения величины активной мощности станции</a:t>
            </a:r>
            <a:r>
              <a:rPr lang="ru-RU"/>
              <a:t>.</a:t>
            </a:r>
          </a:p>
        </p:txBody>
      </p:sp>
      <p:pic>
        <p:nvPicPr>
          <p:cNvPr id="13317" name="Picture 5" descr="C:\Program Files\Microsoft Office 2000\Clipart\homeanim\ag00190_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16363" y="2897188"/>
            <a:ext cx="4541837" cy="3300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5" name="Picture 33" descr="C:\Program Files\Microsoft Office 2000\Clipart\WebArt\bd14826_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81000"/>
            <a:ext cx="7620000" cy="1943100"/>
          </a:xfrm>
          <a:prstGeom prst="rect">
            <a:avLst/>
          </a:prstGeom>
          <a:noFill/>
        </p:spPr>
      </p:pic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1371600" y="5486400"/>
            <a:ext cx="2514600" cy="12192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6705600" y="5105400"/>
            <a:ext cx="762000" cy="1143000"/>
          </a:xfrm>
          <a:prstGeom prst="curvedRightArrow">
            <a:avLst>
              <a:gd name="adj1" fmla="val 30000"/>
              <a:gd name="adj2" fmla="val 60000"/>
              <a:gd name="adj3" fmla="val 33333"/>
            </a:avLst>
          </a:prstGeom>
          <a:solidFill>
            <a:srgbClr val="FF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772400" cy="1143000"/>
          </a:xfrm>
        </p:spPr>
        <p:txBody>
          <a:bodyPr/>
          <a:lstStyle/>
          <a:p>
            <a:pPr algn="l"/>
            <a:r>
              <a:rPr lang="ru-RU" sz="4000">
                <a:solidFill>
                  <a:srgbClr val="800000"/>
                </a:solidFill>
              </a:rPr>
              <a:t>Условие постоянства </a:t>
            </a:r>
            <a:br>
              <a:rPr lang="ru-RU" sz="4000">
                <a:solidFill>
                  <a:srgbClr val="800000"/>
                </a:solidFill>
              </a:rPr>
            </a:br>
            <a:r>
              <a:rPr lang="ru-RU" sz="4000">
                <a:solidFill>
                  <a:srgbClr val="800000"/>
                </a:solidFill>
              </a:rPr>
              <a:t>частоты вращения </a:t>
            </a: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6705600" y="3200400"/>
            <a:ext cx="990600" cy="2514600"/>
            <a:chOff x="2544" y="1488"/>
            <a:chExt cx="624" cy="158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2832" y="2352"/>
              <a:ext cx="48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auto">
            <a:xfrm>
              <a:off x="2544" y="2160"/>
              <a:ext cx="624" cy="319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99FF66">
                    <a:gamma/>
                    <a:shade val="46275"/>
                    <a:invGamma/>
                  </a:srgbClr>
                </a:gs>
                <a:gs pos="50000">
                  <a:srgbClr val="99FF66"/>
                </a:gs>
                <a:gs pos="100000">
                  <a:srgbClr val="99FF66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9" name="AutoShape 7"/>
            <p:cNvSpPr>
              <a:spLocks noChangeArrowheads="1"/>
            </p:cNvSpPr>
            <p:nvPr/>
          </p:nvSpPr>
          <p:spPr bwMode="auto">
            <a:xfrm flipV="1">
              <a:off x="2640" y="2880"/>
              <a:ext cx="430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9933FF">
                    <a:gamma/>
                    <a:shade val="46275"/>
                    <a:invGamma/>
                  </a:srgbClr>
                </a:gs>
                <a:gs pos="50000">
                  <a:srgbClr val="9933FF"/>
                </a:gs>
                <a:gs pos="100000">
                  <a:srgbClr val="9933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2832" y="1488"/>
              <a:ext cx="48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6705600" y="2743200"/>
            <a:ext cx="762000" cy="838200"/>
          </a:xfrm>
          <a:prstGeom prst="curvedRightArrow">
            <a:avLst>
              <a:gd name="adj1" fmla="val 22000"/>
              <a:gd name="adj2" fmla="val 44000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 flipH="1">
            <a:off x="7239000" y="3962400"/>
            <a:ext cx="762000" cy="1219200"/>
          </a:xfrm>
          <a:prstGeom prst="curvedRightArrow">
            <a:avLst>
              <a:gd name="adj1" fmla="val 32000"/>
              <a:gd name="adj2" fmla="val 64000"/>
              <a:gd name="adj3" fmla="val 33333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7502525" y="2544763"/>
            <a:ext cx="7715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Ма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7680325" y="3524250"/>
            <a:ext cx="749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08000"/>
                </a:solidFill>
              </a:rPr>
              <a:t>Мс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7543800" y="5668963"/>
            <a:ext cx="768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33CC"/>
                </a:solidFill>
              </a:rPr>
              <a:t>Мт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3733800" y="3048000"/>
            <a:ext cx="555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= </a:t>
            </a:r>
          </a:p>
        </p:txBody>
      </p:sp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4267200" y="2743200"/>
          <a:ext cx="1254125" cy="1295400"/>
        </p:xfrm>
        <a:graphic>
          <a:graphicData uri="http://schemas.openxmlformats.org/presentationml/2006/ole">
            <p:oleObj spid="_x0000_s3091" name="Формула" r:id="rId5" imgW="380880" imgH="393480" progId="Equation.3">
              <p:embed/>
            </p:oleObj>
          </a:graphicData>
        </a:graphic>
      </p:graphicFrame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441325" y="4156075"/>
            <a:ext cx="461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Условие равномерного вращения:</a:t>
            </a:r>
          </a:p>
        </p:txBody>
      </p:sp>
      <p:grpSp>
        <p:nvGrpSpPr>
          <p:cNvPr id="3102" name="Group 30"/>
          <p:cNvGrpSpPr>
            <a:grpSpLocks/>
          </p:cNvGrpSpPr>
          <p:nvPr/>
        </p:nvGrpSpPr>
        <p:grpSpPr bwMode="auto">
          <a:xfrm>
            <a:off x="593725" y="3016250"/>
            <a:ext cx="2927350" cy="641350"/>
            <a:chOff x="374" y="1900"/>
            <a:chExt cx="1844" cy="404"/>
          </a:xfrm>
        </p:grpSpPr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74" y="1900"/>
              <a:ext cx="80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/>
                <a:t>Ма  =</a:t>
              </a:r>
            </a:p>
          </p:txBody>
        </p:sp>
        <p:sp>
          <p:nvSpPr>
            <p:cNvPr id="3088" name="Text Box 16"/>
            <p:cNvSpPr txBox="1">
              <a:spLocks noChangeArrowheads="1"/>
            </p:cNvSpPr>
            <p:nvPr/>
          </p:nvSpPr>
          <p:spPr bwMode="auto">
            <a:xfrm>
              <a:off x="1080" y="1900"/>
              <a:ext cx="73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/>
                <a:t>Мт +</a:t>
              </a:r>
            </a:p>
          </p:txBody>
        </p:sp>
        <p:sp>
          <p:nvSpPr>
            <p:cNvPr id="3089" name="Text Box 17"/>
            <p:cNvSpPr txBox="1">
              <a:spLocks noChangeArrowheads="1"/>
            </p:cNvSpPr>
            <p:nvPr/>
          </p:nvSpPr>
          <p:spPr bwMode="auto">
            <a:xfrm>
              <a:off x="1718" y="1900"/>
              <a:ext cx="5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/>
                <a:t>Мс</a:t>
              </a:r>
            </a:p>
          </p:txBody>
        </p:sp>
      </p:grpSp>
      <p:grpSp>
        <p:nvGrpSpPr>
          <p:cNvPr id="3100" name="Group 28"/>
          <p:cNvGrpSpPr>
            <a:grpSpLocks/>
          </p:cNvGrpSpPr>
          <p:nvPr/>
        </p:nvGrpSpPr>
        <p:grpSpPr bwMode="auto">
          <a:xfrm>
            <a:off x="1752600" y="4830763"/>
            <a:ext cx="1906588" cy="579437"/>
            <a:chOff x="1104" y="3043"/>
            <a:chExt cx="1201" cy="365"/>
          </a:xfrm>
        </p:grpSpPr>
        <p:graphicFrame>
          <p:nvGraphicFramePr>
            <p:cNvPr id="3094" name="Object 22"/>
            <p:cNvGraphicFramePr>
              <a:graphicFrameLocks noChangeAspect="1"/>
            </p:cNvGraphicFramePr>
            <p:nvPr/>
          </p:nvGraphicFramePr>
          <p:xfrm>
            <a:off x="1104" y="3080"/>
            <a:ext cx="336" cy="308"/>
          </p:xfrm>
          <a:graphic>
            <a:graphicData uri="http://schemas.openxmlformats.org/presentationml/2006/ole">
              <p:oleObj spid="_x0000_s3094" name="Формула" r:id="rId6" imgW="152280" imgH="139680" progId="Equation.3">
                <p:embed/>
              </p:oleObj>
            </a:graphicData>
          </a:graphic>
        </p:graphicFrame>
        <p:sp>
          <p:nvSpPr>
            <p:cNvPr id="3095" name="Text Box 23"/>
            <p:cNvSpPr txBox="1">
              <a:spLocks noChangeArrowheads="1"/>
            </p:cNvSpPr>
            <p:nvPr/>
          </p:nvSpPr>
          <p:spPr bwMode="auto">
            <a:xfrm>
              <a:off x="1440" y="3043"/>
              <a:ext cx="86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/>
                <a:t>= </a:t>
              </a:r>
              <a:r>
                <a:rPr lang="en-US" sz="3200"/>
                <a:t>const</a:t>
              </a:r>
              <a:endParaRPr lang="ru-RU" sz="3200"/>
            </a:p>
          </p:txBody>
        </p:sp>
      </p:grp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533400" y="5908675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или</a:t>
            </a:r>
          </a:p>
        </p:txBody>
      </p:sp>
      <p:graphicFrame>
        <p:nvGraphicFramePr>
          <p:cNvPr id="3097" name="Object 25"/>
          <p:cNvGraphicFramePr>
            <a:graphicFrameLocks noChangeAspect="1"/>
          </p:cNvGraphicFramePr>
          <p:nvPr/>
        </p:nvGraphicFramePr>
        <p:xfrm>
          <a:off x="1574800" y="5410200"/>
          <a:ext cx="877888" cy="1295400"/>
        </p:xfrm>
        <a:graphic>
          <a:graphicData uri="http://schemas.openxmlformats.org/presentationml/2006/ole">
            <p:oleObj spid="_x0000_s3097" name="Формула" r:id="rId7" imgW="266400" imgH="393480" progId="Equation.3">
              <p:embed/>
            </p:oleObj>
          </a:graphicData>
        </a:graphic>
      </p:graphicFrame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2759075" y="5745163"/>
            <a:ext cx="717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1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4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4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0"/>
                            </p:stCondLst>
                            <p:childTnLst>
                              <p:par>
                                <p:cTn id="8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3" grpId="0" animBg="1"/>
      <p:bldP spid="3081" grpId="0" animBg="1"/>
      <p:bldP spid="3074" grpId="0" autoUpdateAnimBg="0"/>
      <p:bldP spid="3082" grpId="0" animBg="1"/>
      <p:bldP spid="3083" grpId="0" animBg="1"/>
      <p:bldP spid="3084" grpId="0" autoUpdateAnimBg="0"/>
      <p:bldP spid="3085" grpId="0" autoUpdateAnimBg="0"/>
      <p:bldP spid="3086" grpId="0" autoUpdateAnimBg="0"/>
      <p:bldP spid="3090" grpId="0" autoUpdateAnimBg="0"/>
      <p:bldP spid="3092" grpId="0" autoUpdateAnimBg="0"/>
      <p:bldP spid="3096" grpId="0" autoUpdateAnimBg="0"/>
      <p:bldP spid="309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26" name="Picture 30" descr="C:\Program Files\Microsoft Office 2000\Clipart\WebArt\bd14826_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04800"/>
            <a:ext cx="7620000" cy="194310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algn="l"/>
            <a:r>
              <a:rPr lang="ru-RU">
                <a:solidFill>
                  <a:srgbClr val="540000"/>
                </a:solidFill>
              </a:rPr>
              <a:t>Момент турбины</a:t>
            </a:r>
          </a:p>
        </p:txBody>
      </p:sp>
      <p:grpSp>
        <p:nvGrpSpPr>
          <p:cNvPr id="4123" name="Group 27"/>
          <p:cNvGrpSpPr>
            <a:grpSpLocks/>
          </p:cNvGrpSpPr>
          <p:nvPr/>
        </p:nvGrpSpPr>
        <p:grpSpPr bwMode="auto">
          <a:xfrm>
            <a:off x="5715000" y="3124200"/>
            <a:ext cx="2971800" cy="3048000"/>
            <a:chOff x="3312" y="1296"/>
            <a:chExt cx="1872" cy="192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4172" y="2496"/>
              <a:ext cx="480" cy="720"/>
            </a:xfrm>
            <a:prstGeom prst="curvedRightArrow">
              <a:avLst>
                <a:gd name="adj1" fmla="val 30000"/>
                <a:gd name="adj2" fmla="val 60000"/>
                <a:gd name="adj3" fmla="val 33333"/>
              </a:avLst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100" name="Group 4"/>
            <p:cNvGrpSpPr>
              <a:grpSpLocks/>
            </p:cNvGrpSpPr>
            <p:nvPr/>
          </p:nvGrpSpPr>
          <p:grpSpPr bwMode="auto">
            <a:xfrm>
              <a:off x="4176" y="1296"/>
              <a:ext cx="624" cy="1584"/>
              <a:chOff x="2544" y="1488"/>
              <a:chExt cx="624" cy="1584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2832" y="2352"/>
                <a:ext cx="48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02" name="AutoShape 6"/>
              <p:cNvSpPr>
                <a:spLocks noChangeArrowheads="1"/>
              </p:cNvSpPr>
              <p:nvPr/>
            </p:nvSpPr>
            <p:spPr bwMode="auto">
              <a:xfrm>
                <a:off x="2544" y="2160"/>
                <a:ext cx="624" cy="319"/>
              </a:xfrm>
              <a:prstGeom prst="can">
                <a:avLst>
                  <a:gd name="adj" fmla="val 25000"/>
                </a:avLst>
              </a:prstGeom>
              <a:gradFill rotWithShape="0">
                <a:gsLst>
                  <a:gs pos="0">
                    <a:srgbClr val="99FF66">
                      <a:gamma/>
                      <a:shade val="46275"/>
                      <a:invGamma/>
                    </a:srgbClr>
                  </a:gs>
                  <a:gs pos="50000">
                    <a:srgbClr val="99FF66"/>
                  </a:gs>
                  <a:gs pos="100000">
                    <a:srgbClr val="99FF66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 flipV="1">
                <a:off x="2640" y="2880"/>
                <a:ext cx="430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9933FF">
                      <a:gamma/>
                      <a:shade val="46275"/>
                      <a:invGamma/>
                    </a:srgbClr>
                  </a:gs>
                  <a:gs pos="50000">
                    <a:srgbClr val="9933FF"/>
                  </a:gs>
                  <a:gs pos="100000">
                    <a:srgbClr val="9933FF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832" y="1488"/>
                <a:ext cx="48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109" name="Text Box 13"/>
            <p:cNvSpPr txBox="1">
              <a:spLocks noChangeArrowheads="1"/>
            </p:cNvSpPr>
            <p:nvPr/>
          </p:nvSpPr>
          <p:spPr bwMode="auto">
            <a:xfrm>
              <a:off x="4700" y="2851"/>
              <a:ext cx="4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FF33CC"/>
                  </a:solidFill>
                </a:rPr>
                <a:t>Мт</a:t>
              </a:r>
            </a:p>
          </p:txBody>
        </p:sp>
        <p:sp>
          <p:nvSpPr>
            <p:cNvPr id="4110" name="AutoShape 14" descr="Штриховой горизонтальный"/>
            <p:cNvSpPr>
              <a:spLocks noChangeArrowheads="1"/>
            </p:cNvSpPr>
            <p:nvPr/>
          </p:nvSpPr>
          <p:spPr bwMode="auto">
            <a:xfrm flipV="1">
              <a:off x="3312" y="2400"/>
              <a:ext cx="768" cy="672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pattFill prst="dashHorz">
              <a:fgClr>
                <a:schemeClr val="tx2"/>
              </a:fgClr>
              <a:bgClr>
                <a:schemeClr val="hlink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49225" y="2814638"/>
            <a:ext cx="1358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000"/>
              <a:t>М</a:t>
            </a:r>
            <a:r>
              <a:rPr lang="ru-RU" sz="6000" baseline="-25000"/>
              <a:t>т</a:t>
            </a:r>
            <a:r>
              <a:rPr lang="ru-RU" sz="4000"/>
              <a:t> =</a:t>
            </a:r>
          </a:p>
        </p:txBody>
      </p:sp>
      <p:graphicFrame>
        <p:nvGraphicFramePr>
          <p:cNvPr id="4112" name="Object 16"/>
          <p:cNvGraphicFramePr>
            <a:graphicFrameLocks noChangeAspect="1"/>
          </p:cNvGraphicFramePr>
          <p:nvPr/>
        </p:nvGraphicFramePr>
        <p:xfrm>
          <a:off x="1371600" y="2514600"/>
          <a:ext cx="1625600" cy="1260475"/>
        </p:xfrm>
        <a:graphic>
          <a:graphicData uri="http://schemas.openxmlformats.org/presentationml/2006/ole">
            <p:oleObj spid="_x0000_s4112" name="Формула" r:id="rId5" imgW="507960" imgH="393480" progId="Equation.3">
              <p:embed/>
            </p:oleObj>
          </a:graphicData>
        </a:graphic>
      </p:graphicFrame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3200400" y="2822575"/>
            <a:ext cx="441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=</a:t>
            </a:r>
          </a:p>
        </p:txBody>
      </p:sp>
      <p:grpSp>
        <p:nvGrpSpPr>
          <p:cNvPr id="4124" name="Group 28"/>
          <p:cNvGrpSpPr>
            <a:grpSpLocks/>
          </p:cNvGrpSpPr>
          <p:nvPr/>
        </p:nvGrpSpPr>
        <p:grpSpPr bwMode="auto">
          <a:xfrm>
            <a:off x="3657600" y="2357438"/>
            <a:ext cx="3200400" cy="1452562"/>
            <a:chOff x="816" y="2090"/>
            <a:chExt cx="2016" cy="915"/>
          </a:xfrm>
        </p:grpSpPr>
        <p:graphicFrame>
          <p:nvGraphicFramePr>
            <p:cNvPr id="4118" name="Object 22"/>
            <p:cNvGraphicFramePr>
              <a:graphicFrameLocks noChangeAspect="1"/>
            </p:cNvGraphicFramePr>
            <p:nvPr/>
          </p:nvGraphicFramePr>
          <p:xfrm>
            <a:off x="816" y="2110"/>
            <a:ext cx="748" cy="892"/>
          </p:xfrm>
          <a:graphic>
            <a:graphicData uri="http://schemas.openxmlformats.org/presentationml/2006/ole">
              <p:oleObj spid="_x0000_s4118" name="Формула" r:id="rId6" imgW="330120" imgH="393480" progId="Equation.3">
                <p:embed/>
              </p:oleObj>
            </a:graphicData>
          </a:graphic>
        </p:graphicFrame>
        <p:graphicFrame>
          <p:nvGraphicFramePr>
            <p:cNvPr id="4120" name="Object 24"/>
            <p:cNvGraphicFramePr>
              <a:graphicFrameLocks noChangeAspect="1"/>
            </p:cNvGraphicFramePr>
            <p:nvPr/>
          </p:nvGraphicFramePr>
          <p:xfrm>
            <a:off x="1680" y="2090"/>
            <a:ext cx="1152" cy="915"/>
          </p:xfrm>
          <a:graphic>
            <a:graphicData uri="http://schemas.openxmlformats.org/presentationml/2006/ole">
              <p:oleObj spid="_x0000_s4120" name="Формула" r:id="rId7" imgW="495000" imgH="393480" progId="Equation.3">
                <p:embed/>
              </p:oleObj>
            </a:graphicData>
          </a:graphic>
        </p:graphicFrame>
      </p:grp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2362200" y="3965575"/>
            <a:ext cx="901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или</a:t>
            </a:r>
          </a:p>
        </p:txBody>
      </p:sp>
      <p:graphicFrame>
        <p:nvGraphicFramePr>
          <p:cNvPr id="4122" name="Object 26"/>
          <p:cNvGraphicFramePr>
            <a:graphicFrameLocks noChangeAspect="1"/>
          </p:cNvGraphicFramePr>
          <p:nvPr/>
        </p:nvGraphicFramePr>
        <p:xfrm>
          <a:off x="914400" y="5029200"/>
          <a:ext cx="3067050" cy="1509713"/>
        </p:xfrm>
        <a:graphic>
          <a:graphicData uri="http://schemas.openxmlformats.org/presentationml/2006/ole">
            <p:oleObj spid="_x0000_s4122" name="Формула" r:id="rId8" imgW="7999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111" grpId="0" autoUpdateAnimBg="0"/>
      <p:bldP spid="4115" grpId="0" autoUpdateAnimBg="0"/>
      <p:bldP spid="412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5" name="Picture 15" descr="C:\Program Files\Microsoft Office 2000\Clipart\WebArt\bd14826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7620000" cy="1943100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>
                <a:solidFill>
                  <a:srgbClr val="540000"/>
                </a:solidFill>
              </a:rPr>
              <a:t>Момент сопротивления </a:t>
            </a:r>
          </a:p>
        </p:txBody>
      </p:sp>
      <p:grpSp>
        <p:nvGrpSpPr>
          <p:cNvPr id="5160" name="Group 40"/>
          <p:cNvGrpSpPr>
            <a:grpSpLocks/>
          </p:cNvGrpSpPr>
          <p:nvPr/>
        </p:nvGrpSpPr>
        <p:grpSpPr bwMode="auto">
          <a:xfrm>
            <a:off x="6019800" y="3657600"/>
            <a:ext cx="2438400" cy="2514600"/>
            <a:chOff x="288" y="1968"/>
            <a:chExt cx="1536" cy="1584"/>
          </a:xfrm>
        </p:grpSpPr>
        <p:sp>
          <p:nvSpPr>
            <p:cNvPr id="5130" name="AutoShape 10"/>
            <p:cNvSpPr>
              <a:spLocks noChangeArrowheads="1"/>
            </p:cNvSpPr>
            <p:nvPr/>
          </p:nvSpPr>
          <p:spPr bwMode="auto">
            <a:xfrm flipH="1">
              <a:off x="960" y="2400"/>
              <a:ext cx="864" cy="1008"/>
            </a:xfrm>
            <a:prstGeom prst="curvedRightArrow">
              <a:avLst>
                <a:gd name="adj1" fmla="val 23333"/>
                <a:gd name="adj2" fmla="val 46667"/>
                <a:gd name="adj3" fmla="val 33333"/>
              </a:avLst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2" name="Text Box 12"/>
            <p:cNvSpPr txBox="1">
              <a:spLocks noChangeArrowheads="1"/>
            </p:cNvSpPr>
            <p:nvPr/>
          </p:nvSpPr>
          <p:spPr bwMode="auto">
            <a:xfrm>
              <a:off x="1104" y="2064"/>
              <a:ext cx="4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>
                  <a:solidFill>
                    <a:srgbClr val="008000"/>
                  </a:solidFill>
                </a:rPr>
                <a:t>Мс</a:t>
              </a:r>
            </a:p>
          </p:txBody>
        </p:sp>
        <p:sp>
          <p:nvSpPr>
            <p:cNvPr id="5148" name="AutoShape 28"/>
            <p:cNvSpPr>
              <a:spLocks noChangeArrowheads="1"/>
            </p:cNvSpPr>
            <p:nvPr/>
          </p:nvSpPr>
          <p:spPr bwMode="auto">
            <a:xfrm rot="16200000" flipH="1">
              <a:off x="672" y="2160"/>
              <a:ext cx="432" cy="1200"/>
            </a:xfrm>
            <a:prstGeom prst="flowChartOnlineStorag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9" name="Rectangle 29"/>
            <p:cNvSpPr>
              <a:spLocks noChangeArrowheads="1"/>
            </p:cNvSpPr>
            <p:nvPr/>
          </p:nvSpPr>
          <p:spPr bwMode="auto">
            <a:xfrm>
              <a:off x="288" y="2616"/>
              <a:ext cx="1200" cy="360"/>
            </a:xfrm>
            <a:prstGeom prst="rect">
              <a:avLst/>
            </a:prstGeom>
            <a:solidFill>
              <a:srgbClr val="6666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5150" name="Group 30"/>
            <p:cNvGrpSpPr>
              <a:grpSpLocks/>
            </p:cNvGrpSpPr>
            <p:nvPr/>
          </p:nvGrpSpPr>
          <p:grpSpPr bwMode="auto">
            <a:xfrm>
              <a:off x="576" y="1968"/>
              <a:ext cx="624" cy="1584"/>
              <a:chOff x="2544" y="1488"/>
              <a:chExt cx="624" cy="1584"/>
            </a:xfrm>
          </p:grpSpPr>
          <p:sp>
            <p:nvSpPr>
              <p:cNvPr id="5151" name="Rectangle 31"/>
              <p:cNvSpPr>
                <a:spLocks noChangeArrowheads="1"/>
              </p:cNvSpPr>
              <p:nvPr/>
            </p:nvSpPr>
            <p:spPr bwMode="auto">
              <a:xfrm>
                <a:off x="2832" y="2352"/>
                <a:ext cx="48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52" name="AutoShape 32"/>
              <p:cNvSpPr>
                <a:spLocks noChangeArrowheads="1"/>
              </p:cNvSpPr>
              <p:nvPr/>
            </p:nvSpPr>
            <p:spPr bwMode="auto">
              <a:xfrm>
                <a:off x="2544" y="2160"/>
                <a:ext cx="624" cy="319"/>
              </a:xfrm>
              <a:prstGeom prst="can">
                <a:avLst>
                  <a:gd name="adj" fmla="val 25000"/>
                </a:avLst>
              </a:prstGeom>
              <a:gradFill rotWithShape="0">
                <a:gsLst>
                  <a:gs pos="0">
                    <a:srgbClr val="99FF66">
                      <a:gamma/>
                      <a:shade val="46275"/>
                      <a:invGamma/>
                    </a:srgbClr>
                  </a:gs>
                  <a:gs pos="50000">
                    <a:srgbClr val="99FF66"/>
                  </a:gs>
                  <a:gs pos="100000">
                    <a:srgbClr val="99FF66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53" name="AutoShape 33"/>
              <p:cNvSpPr>
                <a:spLocks noChangeArrowheads="1"/>
              </p:cNvSpPr>
              <p:nvPr/>
            </p:nvSpPr>
            <p:spPr bwMode="auto">
              <a:xfrm flipV="1">
                <a:off x="2640" y="2880"/>
                <a:ext cx="430" cy="19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9933FF">
                      <a:gamma/>
                      <a:shade val="46275"/>
                      <a:invGamma/>
                    </a:srgbClr>
                  </a:gs>
                  <a:gs pos="50000">
                    <a:srgbClr val="9933FF"/>
                  </a:gs>
                  <a:gs pos="100000">
                    <a:srgbClr val="9933FF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54" name="Rectangle 34"/>
              <p:cNvSpPr>
                <a:spLocks noChangeArrowheads="1"/>
              </p:cNvSpPr>
              <p:nvPr/>
            </p:nvSpPr>
            <p:spPr bwMode="auto">
              <a:xfrm>
                <a:off x="2832" y="1488"/>
                <a:ext cx="48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156" name="Rectangle 36" descr="Темный горизонтальный"/>
            <p:cNvSpPr>
              <a:spLocks noChangeArrowheads="1"/>
            </p:cNvSpPr>
            <p:nvPr/>
          </p:nvSpPr>
          <p:spPr bwMode="auto">
            <a:xfrm>
              <a:off x="1248" y="2640"/>
              <a:ext cx="240" cy="336"/>
            </a:xfrm>
            <a:prstGeom prst="rect">
              <a:avLst/>
            </a:prstGeom>
            <a:pattFill prst="dkHorz">
              <a:fgClr>
                <a:srgbClr val="CC3300"/>
              </a:fgClr>
              <a:bgClr>
                <a:srgbClr val="FFFF99"/>
              </a:bgClr>
            </a:patt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7" name="Rectangle 37" descr="Темный горизонтальный"/>
            <p:cNvSpPr>
              <a:spLocks noChangeArrowheads="1"/>
            </p:cNvSpPr>
            <p:nvPr/>
          </p:nvSpPr>
          <p:spPr bwMode="auto">
            <a:xfrm>
              <a:off x="288" y="2640"/>
              <a:ext cx="240" cy="336"/>
            </a:xfrm>
            <a:prstGeom prst="rect">
              <a:avLst/>
            </a:prstGeom>
            <a:pattFill prst="dkHorz">
              <a:fgClr>
                <a:srgbClr val="CC3300"/>
              </a:fgClr>
              <a:bgClr>
                <a:srgbClr val="FFFF99"/>
              </a:bgClr>
            </a:pattFill>
            <a:ln w="38100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762000" y="3321050"/>
            <a:ext cx="3641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669900"/>
                </a:solidFill>
              </a:rPr>
              <a:t>Мс</a:t>
            </a:r>
            <a:r>
              <a:rPr lang="ru-RU" sz="3600"/>
              <a:t> = Мген + Мтр</a:t>
            </a:r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822325" y="4379913"/>
            <a:ext cx="269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Мтр </a:t>
            </a:r>
            <a:r>
              <a:rPr lang="ru-RU" sz="3600">
                <a:latin typeface="Symbol" pitchFamily="18" charset="2"/>
              </a:rPr>
              <a:t>»</a:t>
            </a:r>
            <a:r>
              <a:rPr lang="ru-RU" sz="3600"/>
              <a:t> </a:t>
            </a:r>
            <a:r>
              <a:rPr lang="en-US" sz="3600"/>
              <a:t>const ,</a:t>
            </a:r>
            <a:endParaRPr lang="ru-RU" sz="3600"/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914400" y="5607050"/>
            <a:ext cx="4010025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М ген</a:t>
            </a:r>
            <a:r>
              <a:rPr lang="en-US" sz="3600"/>
              <a:t> = f ( </a:t>
            </a:r>
            <a:r>
              <a:rPr lang="en-US" sz="3600">
                <a:solidFill>
                  <a:srgbClr val="800000"/>
                </a:solidFill>
              </a:rPr>
              <a:t>P</a:t>
            </a:r>
            <a:r>
              <a:rPr lang="en-US" sz="3600"/>
              <a:t>(r, l, c))</a:t>
            </a:r>
            <a:endParaRPr lang="ru-RU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61" grpId="0" autoUpdateAnimBg="0"/>
      <p:bldP spid="5162" grpId="0" autoUpdateAnimBg="0"/>
      <p:bldP spid="5163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Program Files\Microsoft Office 2000\Clipart\WebArt\bd14826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7620000" cy="1943100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772400" cy="1143000"/>
          </a:xfrm>
        </p:spPr>
        <p:txBody>
          <a:bodyPr/>
          <a:lstStyle/>
          <a:p>
            <a:pPr algn="l"/>
            <a:r>
              <a:rPr lang="ru-RU">
                <a:solidFill>
                  <a:srgbClr val="540000"/>
                </a:solidFill>
              </a:rPr>
              <a:t>Условия баланса моментов</a:t>
            </a:r>
          </a:p>
        </p:txBody>
      </p:sp>
      <p:grpSp>
        <p:nvGrpSpPr>
          <p:cNvPr id="6171" name="Group 27"/>
          <p:cNvGrpSpPr>
            <a:grpSpLocks/>
          </p:cNvGrpSpPr>
          <p:nvPr/>
        </p:nvGrpSpPr>
        <p:grpSpPr bwMode="auto">
          <a:xfrm>
            <a:off x="914400" y="2438400"/>
            <a:ext cx="6019800" cy="3886200"/>
            <a:chOff x="576" y="1536"/>
            <a:chExt cx="3792" cy="2448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576" y="1728"/>
              <a:ext cx="3600" cy="2256"/>
            </a:xfrm>
            <a:prstGeom prst="rect">
              <a:avLst/>
            </a:prstGeom>
            <a:noFill/>
            <a:ln w="9525">
              <a:solidFill>
                <a:srgbClr val="FFFF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170" name="Group 26"/>
            <p:cNvGrpSpPr>
              <a:grpSpLocks/>
            </p:cNvGrpSpPr>
            <p:nvPr/>
          </p:nvGrpSpPr>
          <p:grpSpPr bwMode="auto">
            <a:xfrm>
              <a:off x="576" y="1536"/>
              <a:ext cx="3792" cy="2448"/>
              <a:chOff x="576" y="1536"/>
              <a:chExt cx="3792" cy="2448"/>
            </a:xfrm>
          </p:grpSpPr>
          <p:sp>
            <p:nvSpPr>
              <p:cNvPr id="6154" name="Line 10"/>
              <p:cNvSpPr>
                <a:spLocks noChangeShapeType="1"/>
              </p:cNvSpPr>
              <p:nvPr/>
            </p:nvSpPr>
            <p:spPr bwMode="auto">
              <a:xfrm flipV="1">
                <a:off x="576" y="1536"/>
                <a:ext cx="0" cy="2448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5" name="Line 11"/>
              <p:cNvSpPr>
                <a:spLocks noChangeShapeType="1"/>
              </p:cNvSpPr>
              <p:nvPr/>
            </p:nvSpPr>
            <p:spPr bwMode="auto">
              <a:xfrm>
                <a:off x="576" y="3984"/>
                <a:ext cx="3792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36525" y="2282825"/>
            <a:ext cx="636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/>
              <a:t>М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6400800" y="6096000"/>
            <a:ext cx="654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>
                <a:latin typeface="Symbol" pitchFamily="18" charset="2"/>
              </a:rPr>
              <a:t>w</a:t>
            </a:r>
            <a:endParaRPr lang="ru-RU" sz="5400">
              <a:latin typeface="Symbol" pitchFamily="18" charset="2"/>
            </a:endParaRPr>
          </a:p>
        </p:txBody>
      </p:sp>
      <p:grpSp>
        <p:nvGrpSpPr>
          <p:cNvPr id="6179" name="Group 35"/>
          <p:cNvGrpSpPr>
            <a:grpSpLocks/>
          </p:cNvGrpSpPr>
          <p:nvPr/>
        </p:nvGrpSpPr>
        <p:grpSpPr bwMode="auto">
          <a:xfrm>
            <a:off x="212725" y="4343400"/>
            <a:ext cx="2746375" cy="2530475"/>
            <a:chOff x="134" y="2736"/>
            <a:chExt cx="1730" cy="1594"/>
          </a:xfrm>
        </p:grpSpPr>
        <p:grpSp>
          <p:nvGrpSpPr>
            <p:cNvPr id="6164" name="Group 20"/>
            <p:cNvGrpSpPr>
              <a:grpSpLocks/>
            </p:cNvGrpSpPr>
            <p:nvPr/>
          </p:nvGrpSpPr>
          <p:grpSpPr bwMode="auto">
            <a:xfrm>
              <a:off x="134" y="2906"/>
              <a:ext cx="1730" cy="1424"/>
              <a:chOff x="134" y="2906"/>
              <a:chExt cx="1730" cy="1424"/>
            </a:xfrm>
          </p:grpSpPr>
          <p:sp>
            <p:nvSpPr>
              <p:cNvPr id="6156" name="Oval 12"/>
              <p:cNvSpPr>
                <a:spLocks noChangeArrowheads="1"/>
              </p:cNvSpPr>
              <p:nvPr/>
            </p:nvSpPr>
            <p:spPr bwMode="auto">
              <a:xfrm>
                <a:off x="1680" y="3024"/>
                <a:ext cx="96" cy="96"/>
              </a:xfrm>
              <a:prstGeom prst="ellipse">
                <a:avLst/>
              </a:prstGeom>
              <a:solidFill>
                <a:srgbClr val="8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0" name="Line 16"/>
              <p:cNvSpPr>
                <a:spLocks noChangeShapeType="1"/>
              </p:cNvSpPr>
              <p:nvPr/>
            </p:nvSpPr>
            <p:spPr bwMode="auto">
              <a:xfrm flipH="1">
                <a:off x="576" y="3072"/>
                <a:ext cx="1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1" name="Line 17"/>
              <p:cNvSpPr>
                <a:spLocks noChangeShapeType="1"/>
              </p:cNvSpPr>
              <p:nvPr/>
            </p:nvSpPr>
            <p:spPr bwMode="auto">
              <a:xfrm>
                <a:off x="1728" y="3120"/>
                <a:ext cx="0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2" name="Text Box 18"/>
              <p:cNvSpPr txBox="1">
                <a:spLocks noChangeArrowheads="1"/>
              </p:cNvSpPr>
              <p:nvPr/>
            </p:nvSpPr>
            <p:spPr bwMode="auto">
              <a:xfrm>
                <a:off x="134" y="2906"/>
                <a:ext cx="35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M</a:t>
                </a:r>
                <a:r>
                  <a:rPr lang="en-US" baseline="30000"/>
                  <a:t>1</a:t>
                </a:r>
                <a:endParaRPr lang="ru-RU" baseline="30000"/>
              </a:p>
            </p:txBody>
          </p:sp>
          <p:sp>
            <p:nvSpPr>
              <p:cNvPr id="6163" name="Rectangle 19"/>
              <p:cNvSpPr>
                <a:spLocks noChangeArrowheads="1"/>
              </p:cNvSpPr>
              <p:nvPr/>
            </p:nvSpPr>
            <p:spPr bwMode="auto">
              <a:xfrm>
                <a:off x="1488" y="3965"/>
                <a:ext cx="37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3200">
                    <a:latin typeface="Symbol" pitchFamily="18" charset="2"/>
                  </a:rPr>
                  <a:t>w</a:t>
                </a:r>
                <a:r>
                  <a:rPr lang="en-US" sz="3200" baseline="30000">
                    <a:latin typeface="Symbol" pitchFamily="18" charset="2"/>
                  </a:rPr>
                  <a:t>1</a:t>
                </a:r>
                <a:endParaRPr lang="ru-RU" sz="3200" baseline="30000">
                  <a:latin typeface="Symbol" pitchFamily="18" charset="2"/>
                </a:endParaRPr>
              </a:p>
            </p:txBody>
          </p:sp>
        </p:grpSp>
        <p:sp>
          <p:nvSpPr>
            <p:cNvPr id="6172" name="Text Box 28"/>
            <p:cNvSpPr txBox="1">
              <a:spLocks noChangeArrowheads="1"/>
            </p:cNvSpPr>
            <p:nvPr/>
          </p:nvSpPr>
          <p:spPr bwMode="auto">
            <a:xfrm>
              <a:off x="1632" y="2736"/>
              <a:ext cx="212" cy="288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  <a:endParaRPr lang="ru-RU"/>
            </a:p>
          </p:txBody>
        </p:sp>
      </p:grpSp>
      <p:grpSp>
        <p:nvGrpSpPr>
          <p:cNvPr id="6180" name="Group 36"/>
          <p:cNvGrpSpPr>
            <a:grpSpLocks/>
          </p:cNvGrpSpPr>
          <p:nvPr/>
        </p:nvGrpSpPr>
        <p:grpSpPr bwMode="auto">
          <a:xfrm>
            <a:off x="212725" y="5334000"/>
            <a:ext cx="3355975" cy="1524000"/>
            <a:chOff x="134" y="3360"/>
            <a:chExt cx="2114" cy="960"/>
          </a:xfrm>
        </p:grpSpPr>
        <p:grpSp>
          <p:nvGrpSpPr>
            <p:cNvPr id="6169" name="Group 25"/>
            <p:cNvGrpSpPr>
              <a:grpSpLocks/>
            </p:cNvGrpSpPr>
            <p:nvPr/>
          </p:nvGrpSpPr>
          <p:grpSpPr bwMode="auto">
            <a:xfrm>
              <a:off x="134" y="3482"/>
              <a:ext cx="2114" cy="838"/>
              <a:chOff x="134" y="3482"/>
              <a:chExt cx="2114" cy="838"/>
            </a:xfrm>
          </p:grpSpPr>
          <p:sp>
            <p:nvSpPr>
              <p:cNvPr id="6157" name="Oval 13"/>
              <p:cNvSpPr>
                <a:spLocks noChangeArrowheads="1"/>
              </p:cNvSpPr>
              <p:nvPr/>
            </p:nvSpPr>
            <p:spPr bwMode="auto">
              <a:xfrm>
                <a:off x="2016" y="3648"/>
                <a:ext cx="96" cy="96"/>
              </a:xfrm>
              <a:prstGeom prst="ellipse">
                <a:avLst/>
              </a:prstGeom>
              <a:solidFill>
                <a:srgbClr val="8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5" name="Line 21"/>
              <p:cNvSpPr>
                <a:spLocks noChangeShapeType="1"/>
              </p:cNvSpPr>
              <p:nvPr/>
            </p:nvSpPr>
            <p:spPr bwMode="auto">
              <a:xfrm flipH="1">
                <a:off x="576" y="3696"/>
                <a:ext cx="1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6" name="Line 22"/>
              <p:cNvSpPr>
                <a:spLocks noChangeShapeType="1"/>
              </p:cNvSpPr>
              <p:nvPr/>
            </p:nvSpPr>
            <p:spPr bwMode="auto">
              <a:xfrm>
                <a:off x="2064" y="369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7" name="Text Box 23"/>
              <p:cNvSpPr txBox="1">
                <a:spLocks noChangeArrowheads="1"/>
              </p:cNvSpPr>
              <p:nvPr/>
            </p:nvSpPr>
            <p:spPr bwMode="auto">
              <a:xfrm>
                <a:off x="134" y="3482"/>
                <a:ext cx="35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M</a:t>
                </a:r>
                <a:r>
                  <a:rPr lang="en-US" baseline="30000"/>
                  <a:t>2</a:t>
                </a:r>
                <a:endParaRPr lang="ru-RU" baseline="30000"/>
              </a:p>
            </p:txBody>
          </p:sp>
          <p:sp>
            <p:nvSpPr>
              <p:cNvPr id="6168" name="Rectangle 24"/>
              <p:cNvSpPr>
                <a:spLocks noChangeArrowheads="1"/>
              </p:cNvSpPr>
              <p:nvPr/>
            </p:nvSpPr>
            <p:spPr bwMode="auto">
              <a:xfrm>
                <a:off x="1872" y="3955"/>
                <a:ext cx="37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3200">
                    <a:latin typeface="Symbol" pitchFamily="18" charset="2"/>
                  </a:rPr>
                  <a:t>w</a:t>
                </a:r>
                <a:r>
                  <a:rPr lang="en-US" sz="3200" baseline="30000">
                    <a:latin typeface="Symbol" pitchFamily="18" charset="2"/>
                  </a:rPr>
                  <a:t>2</a:t>
                </a:r>
                <a:endParaRPr lang="ru-RU" sz="3200" baseline="30000">
                  <a:latin typeface="Symbol" pitchFamily="18" charset="2"/>
                </a:endParaRPr>
              </a:p>
            </p:txBody>
          </p:sp>
        </p:grpSp>
        <p:sp>
          <p:nvSpPr>
            <p:cNvPr id="6173" name="Text Box 29"/>
            <p:cNvSpPr txBox="1">
              <a:spLocks noChangeArrowheads="1"/>
            </p:cNvSpPr>
            <p:nvPr/>
          </p:nvSpPr>
          <p:spPr bwMode="auto">
            <a:xfrm>
              <a:off x="1958" y="3360"/>
              <a:ext cx="212" cy="288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  <a:endParaRPr lang="ru-RU"/>
            </a:p>
          </p:txBody>
        </p:sp>
      </p:grpSp>
      <p:grpSp>
        <p:nvGrpSpPr>
          <p:cNvPr id="6183" name="Group 39"/>
          <p:cNvGrpSpPr>
            <a:grpSpLocks/>
          </p:cNvGrpSpPr>
          <p:nvPr/>
        </p:nvGrpSpPr>
        <p:grpSpPr bwMode="auto">
          <a:xfrm>
            <a:off x="1524000" y="2743200"/>
            <a:ext cx="4800600" cy="2933700"/>
            <a:chOff x="960" y="1728"/>
            <a:chExt cx="3024" cy="1848"/>
          </a:xfrm>
        </p:grpSpPr>
        <p:sp>
          <p:nvSpPr>
            <p:cNvPr id="6151" name="Freeform 7"/>
            <p:cNvSpPr>
              <a:spLocks/>
            </p:cNvSpPr>
            <p:nvPr/>
          </p:nvSpPr>
          <p:spPr bwMode="auto">
            <a:xfrm>
              <a:off x="960" y="1728"/>
              <a:ext cx="3024" cy="18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480"/>
                </a:cxn>
                <a:cxn ang="0">
                  <a:pos x="336" y="1008"/>
                </a:cxn>
                <a:cxn ang="0">
                  <a:pos x="864" y="1440"/>
                </a:cxn>
                <a:cxn ang="0">
                  <a:pos x="1440" y="1680"/>
                </a:cxn>
                <a:cxn ang="0">
                  <a:pos x="2256" y="1824"/>
                </a:cxn>
                <a:cxn ang="0">
                  <a:pos x="2640" y="1824"/>
                </a:cxn>
                <a:cxn ang="0">
                  <a:pos x="3024" y="1824"/>
                </a:cxn>
              </a:cxnLst>
              <a:rect l="0" t="0" r="r" b="b"/>
              <a:pathLst>
                <a:path w="3024" h="1848">
                  <a:moveTo>
                    <a:pt x="0" y="0"/>
                  </a:moveTo>
                  <a:cubicBezTo>
                    <a:pt x="20" y="156"/>
                    <a:pt x="40" y="312"/>
                    <a:pt x="96" y="480"/>
                  </a:cubicBezTo>
                  <a:cubicBezTo>
                    <a:pt x="152" y="648"/>
                    <a:pt x="208" y="848"/>
                    <a:pt x="336" y="1008"/>
                  </a:cubicBezTo>
                  <a:cubicBezTo>
                    <a:pt x="464" y="1168"/>
                    <a:pt x="680" y="1328"/>
                    <a:pt x="864" y="1440"/>
                  </a:cubicBezTo>
                  <a:cubicBezTo>
                    <a:pt x="1048" y="1552"/>
                    <a:pt x="1208" y="1616"/>
                    <a:pt x="1440" y="1680"/>
                  </a:cubicBezTo>
                  <a:cubicBezTo>
                    <a:pt x="1672" y="1744"/>
                    <a:pt x="2056" y="1800"/>
                    <a:pt x="2256" y="1824"/>
                  </a:cubicBezTo>
                  <a:cubicBezTo>
                    <a:pt x="2456" y="1848"/>
                    <a:pt x="2512" y="1824"/>
                    <a:pt x="2640" y="1824"/>
                  </a:cubicBezTo>
                  <a:cubicBezTo>
                    <a:pt x="2768" y="1824"/>
                    <a:pt x="2952" y="1824"/>
                    <a:pt x="3024" y="1824"/>
                  </a:cubicBezTo>
                </a:path>
              </a:pathLst>
            </a:custGeom>
            <a:noFill/>
            <a:ln w="38100" cmpd="sng">
              <a:solidFill>
                <a:srgbClr val="99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Text Box 30"/>
            <p:cNvSpPr txBox="1">
              <a:spLocks noChangeArrowheads="1"/>
            </p:cNvSpPr>
            <p:nvPr/>
          </p:nvSpPr>
          <p:spPr bwMode="auto">
            <a:xfrm>
              <a:off x="2966" y="3194"/>
              <a:ext cx="9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990099"/>
                  </a:solidFill>
                </a:rPr>
                <a:t>a</a:t>
              </a:r>
              <a:r>
                <a:rPr lang="en-US" baseline="-25000">
                  <a:solidFill>
                    <a:srgbClr val="990099"/>
                  </a:solidFill>
                </a:rPr>
                <a:t>0</a:t>
              </a:r>
              <a:r>
                <a:rPr lang="en-US" baseline="30000">
                  <a:solidFill>
                    <a:srgbClr val="990099"/>
                  </a:solidFill>
                </a:rPr>
                <a:t>1 </a:t>
              </a:r>
              <a:r>
                <a:rPr lang="en-US">
                  <a:solidFill>
                    <a:srgbClr val="990099"/>
                  </a:solidFill>
                </a:rPr>
                <a:t>= const</a:t>
              </a:r>
              <a:endParaRPr lang="ru-RU" baseline="30000">
                <a:solidFill>
                  <a:srgbClr val="990099"/>
                </a:solidFill>
              </a:endParaRPr>
            </a:p>
          </p:txBody>
        </p:sp>
      </p:grpSp>
      <p:grpSp>
        <p:nvGrpSpPr>
          <p:cNvPr id="6184" name="Group 40"/>
          <p:cNvGrpSpPr>
            <a:grpSpLocks/>
          </p:cNvGrpSpPr>
          <p:nvPr/>
        </p:nvGrpSpPr>
        <p:grpSpPr bwMode="auto">
          <a:xfrm>
            <a:off x="1066800" y="3238500"/>
            <a:ext cx="5197475" cy="2933700"/>
            <a:chOff x="672" y="2040"/>
            <a:chExt cx="3274" cy="1848"/>
          </a:xfrm>
        </p:grpSpPr>
        <p:sp>
          <p:nvSpPr>
            <p:cNvPr id="6150" name="Freeform 6"/>
            <p:cNvSpPr>
              <a:spLocks/>
            </p:cNvSpPr>
            <p:nvPr/>
          </p:nvSpPr>
          <p:spPr bwMode="auto">
            <a:xfrm>
              <a:off x="672" y="2040"/>
              <a:ext cx="3024" cy="18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480"/>
                </a:cxn>
                <a:cxn ang="0">
                  <a:pos x="336" y="1008"/>
                </a:cxn>
                <a:cxn ang="0">
                  <a:pos x="864" y="1440"/>
                </a:cxn>
                <a:cxn ang="0">
                  <a:pos x="1440" y="1680"/>
                </a:cxn>
                <a:cxn ang="0">
                  <a:pos x="2256" y="1824"/>
                </a:cxn>
                <a:cxn ang="0">
                  <a:pos x="2640" y="1824"/>
                </a:cxn>
                <a:cxn ang="0">
                  <a:pos x="3024" y="1824"/>
                </a:cxn>
              </a:cxnLst>
              <a:rect l="0" t="0" r="r" b="b"/>
              <a:pathLst>
                <a:path w="3024" h="1848">
                  <a:moveTo>
                    <a:pt x="0" y="0"/>
                  </a:moveTo>
                  <a:cubicBezTo>
                    <a:pt x="20" y="156"/>
                    <a:pt x="40" y="312"/>
                    <a:pt x="96" y="480"/>
                  </a:cubicBezTo>
                  <a:cubicBezTo>
                    <a:pt x="152" y="648"/>
                    <a:pt x="208" y="848"/>
                    <a:pt x="336" y="1008"/>
                  </a:cubicBezTo>
                  <a:cubicBezTo>
                    <a:pt x="464" y="1168"/>
                    <a:pt x="680" y="1328"/>
                    <a:pt x="864" y="1440"/>
                  </a:cubicBezTo>
                  <a:cubicBezTo>
                    <a:pt x="1048" y="1552"/>
                    <a:pt x="1208" y="1616"/>
                    <a:pt x="1440" y="1680"/>
                  </a:cubicBezTo>
                  <a:cubicBezTo>
                    <a:pt x="1672" y="1744"/>
                    <a:pt x="2056" y="1800"/>
                    <a:pt x="2256" y="1824"/>
                  </a:cubicBezTo>
                  <a:cubicBezTo>
                    <a:pt x="2456" y="1848"/>
                    <a:pt x="2512" y="1824"/>
                    <a:pt x="2640" y="1824"/>
                  </a:cubicBezTo>
                  <a:cubicBezTo>
                    <a:pt x="2768" y="1824"/>
                    <a:pt x="2952" y="1824"/>
                    <a:pt x="3024" y="1824"/>
                  </a:cubicBezTo>
                </a:path>
              </a:pathLst>
            </a:custGeom>
            <a:noFill/>
            <a:ln w="38100" cap="flat" cmpd="sng">
              <a:solidFill>
                <a:srgbClr val="990099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5" name="Text Box 31"/>
            <p:cNvSpPr txBox="1">
              <a:spLocks noChangeArrowheads="1"/>
            </p:cNvSpPr>
            <p:nvPr/>
          </p:nvSpPr>
          <p:spPr bwMode="auto">
            <a:xfrm>
              <a:off x="3024" y="3600"/>
              <a:ext cx="9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990099"/>
                  </a:solidFill>
                </a:rPr>
                <a:t>a</a:t>
              </a:r>
              <a:r>
                <a:rPr lang="en-US" baseline="-25000">
                  <a:solidFill>
                    <a:srgbClr val="990099"/>
                  </a:solidFill>
                </a:rPr>
                <a:t>0</a:t>
              </a:r>
              <a:r>
                <a:rPr lang="en-US" baseline="30000">
                  <a:solidFill>
                    <a:srgbClr val="990099"/>
                  </a:solidFill>
                </a:rPr>
                <a:t>2 </a:t>
              </a:r>
              <a:r>
                <a:rPr lang="en-US">
                  <a:solidFill>
                    <a:srgbClr val="990099"/>
                  </a:solidFill>
                </a:rPr>
                <a:t>= const</a:t>
              </a:r>
              <a:endParaRPr lang="ru-RU" baseline="30000">
                <a:solidFill>
                  <a:srgbClr val="990099"/>
                </a:solidFill>
              </a:endParaRPr>
            </a:p>
          </p:txBody>
        </p:sp>
      </p:grpSp>
      <p:grpSp>
        <p:nvGrpSpPr>
          <p:cNvPr id="6181" name="Group 37"/>
          <p:cNvGrpSpPr>
            <a:grpSpLocks/>
          </p:cNvGrpSpPr>
          <p:nvPr/>
        </p:nvGrpSpPr>
        <p:grpSpPr bwMode="auto">
          <a:xfrm>
            <a:off x="1295400" y="3505200"/>
            <a:ext cx="2743200" cy="2209800"/>
            <a:chOff x="816" y="2208"/>
            <a:chExt cx="1728" cy="1392"/>
          </a:xfrm>
        </p:grpSpPr>
        <p:sp>
          <p:nvSpPr>
            <p:cNvPr id="6152" name="Freeform 8"/>
            <p:cNvSpPr>
              <a:spLocks/>
            </p:cNvSpPr>
            <p:nvPr/>
          </p:nvSpPr>
          <p:spPr bwMode="auto">
            <a:xfrm>
              <a:off x="816" y="2208"/>
              <a:ext cx="1728" cy="1392"/>
            </a:xfrm>
            <a:custGeom>
              <a:avLst/>
              <a:gdLst/>
              <a:ahLst/>
              <a:cxnLst>
                <a:cxn ang="0">
                  <a:pos x="0" y="1392"/>
                </a:cxn>
                <a:cxn ang="0">
                  <a:pos x="336" y="1248"/>
                </a:cxn>
                <a:cxn ang="0">
                  <a:pos x="720" y="1008"/>
                </a:cxn>
                <a:cxn ang="0">
                  <a:pos x="1104" y="720"/>
                </a:cxn>
                <a:cxn ang="0">
                  <a:pos x="1440" y="384"/>
                </a:cxn>
                <a:cxn ang="0">
                  <a:pos x="1728" y="0"/>
                </a:cxn>
              </a:cxnLst>
              <a:rect l="0" t="0" r="r" b="b"/>
              <a:pathLst>
                <a:path w="1728" h="1392">
                  <a:moveTo>
                    <a:pt x="0" y="1392"/>
                  </a:moveTo>
                  <a:cubicBezTo>
                    <a:pt x="108" y="1352"/>
                    <a:pt x="216" y="1312"/>
                    <a:pt x="336" y="1248"/>
                  </a:cubicBezTo>
                  <a:cubicBezTo>
                    <a:pt x="456" y="1184"/>
                    <a:pt x="592" y="1096"/>
                    <a:pt x="720" y="1008"/>
                  </a:cubicBezTo>
                  <a:cubicBezTo>
                    <a:pt x="848" y="920"/>
                    <a:pt x="984" y="824"/>
                    <a:pt x="1104" y="720"/>
                  </a:cubicBezTo>
                  <a:cubicBezTo>
                    <a:pt x="1224" y="616"/>
                    <a:pt x="1336" y="504"/>
                    <a:pt x="1440" y="384"/>
                  </a:cubicBezTo>
                  <a:cubicBezTo>
                    <a:pt x="1544" y="264"/>
                    <a:pt x="1680" y="64"/>
                    <a:pt x="1728" y="0"/>
                  </a:cubicBezTo>
                </a:path>
              </a:pathLst>
            </a:custGeom>
            <a:noFill/>
            <a:ln w="38100" cmpd="sng">
              <a:solidFill>
                <a:srgbClr val="66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7" name="Text Box 33"/>
            <p:cNvSpPr txBox="1">
              <a:spLocks noChangeArrowheads="1"/>
            </p:cNvSpPr>
            <p:nvPr/>
          </p:nvSpPr>
          <p:spPr bwMode="auto">
            <a:xfrm rot="-2811208">
              <a:off x="1954" y="2307"/>
              <a:ext cx="317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b="1">
                  <a:solidFill>
                    <a:srgbClr val="009900"/>
                  </a:solidFill>
                </a:rPr>
                <a:t>P</a:t>
              </a:r>
              <a:r>
                <a:rPr lang="en-US" sz="3200" baseline="30000">
                  <a:solidFill>
                    <a:srgbClr val="009900"/>
                  </a:solidFill>
                </a:rPr>
                <a:t>1</a:t>
              </a:r>
              <a:endParaRPr lang="ru-RU" sz="3200" baseline="30000">
                <a:solidFill>
                  <a:srgbClr val="009900"/>
                </a:solidFill>
              </a:endParaRPr>
            </a:p>
          </p:txBody>
        </p:sp>
      </p:grpSp>
      <p:grpSp>
        <p:nvGrpSpPr>
          <p:cNvPr id="6182" name="Group 38"/>
          <p:cNvGrpSpPr>
            <a:grpSpLocks/>
          </p:cNvGrpSpPr>
          <p:nvPr/>
        </p:nvGrpSpPr>
        <p:grpSpPr bwMode="auto">
          <a:xfrm>
            <a:off x="2362200" y="4089400"/>
            <a:ext cx="2743200" cy="2235200"/>
            <a:chOff x="1488" y="2576"/>
            <a:chExt cx="1728" cy="1408"/>
          </a:xfrm>
        </p:grpSpPr>
        <p:sp>
          <p:nvSpPr>
            <p:cNvPr id="6153" name="Freeform 9"/>
            <p:cNvSpPr>
              <a:spLocks/>
            </p:cNvSpPr>
            <p:nvPr/>
          </p:nvSpPr>
          <p:spPr bwMode="auto">
            <a:xfrm>
              <a:off x="1488" y="2592"/>
              <a:ext cx="1728" cy="1392"/>
            </a:xfrm>
            <a:custGeom>
              <a:avLst/>
              <a:gdLst/>
              <a:ahLst/>
              <a:cxnLst>
                <a:cxn ang="0">
                  <a:pos x="0" y="1392"/>
                </a:cxn>
                <a:cxn ang="0">
                  <a:pos x="336" y="1248"/>
                </a:cxn>
                <a:cxn ang="0">
                  <a:pos x="720" y="1008"/>
                </a:cxn>
                <a:cxn ang="0">
                  <a:pos x="1104" y="720"/>
                </a:cxn>
                <a:cxn ang="0">
                  <a:pos x="1440" y="384"/>
                </a:cxn>
                <a:cxn ang="0">
                  <a:pos x="1728" y="0"/>
                </a:cxn>
              </a:cxnLst>
              <a:rect l="0" t="0" r="r" b="b"/>
              <a:pathLst>
                <a:path w="1728" h="1392">
                  <a:moveTo>
                    <a:pt x="0" y="1392"/>
                  </a:moveTo>
                  <a:cubicBezTo>
                    <a:pt x="108" y="1352"/>
                    <a:pt x="216" y="1312"/>
                    <a:pt x="336" y="1248"/>
                  </a:cubicBezTo>
                  <a:cubicBezTo>
                    <a:pt x="456" y="1184"/>
                    <a:pt x="592" y="1096"/>
                    <a:pt x="720" y="1008"/>
                  </a:cubicBezTo>
                  <a:cubicBezTo>
                    <a:pt x="848" y="920"/>
                    <a:pt x="984" y="824"/>
                    <a:pt x="1104" y="720"/>
                  </a:cubicBezTo>
                  <a:cubicBezTo>
                    <a:pt x="1224" y="616"/>
                    <a:pt x="1336" y="504"/>
                    <a:pt x="1440" y="384"/>
                  </a:cubicBezTo>
                  <a:cubicBezTo>
                    <a:pt x="1544" y="264"/>
                    <a:pt x="1680" y="64"/>
                    <a:pt x="1728" y="0"/>
                  </a:cubicBezTo>
                </a:path>
              </a:pathLst>
            </a:custGeom>
            <a:noFill/>
            <a:ln w="38100" cap="flat" cmpd="sng">
              <a:solidFill>
                <a:srgbClr val="669900"/>
              </a:solidFill>
              <a:prstDash val="lg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8" name="Text Box 34"/>
            <p:cNvSpPr txBox="1">
              <a:spLocks noChangeArrowheads="1"/>
            </p:cNvSpPr>
            <p:nvPr/>
          </p:nvSpPr>
          <p:spPr bwMode="auto">
            <a:xfrm rot="-2811208">
              <a:off x="2299" y="2771"/>
              <a:ext cx="723" cy="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b="1">
                  <a:solidFill>
                    <a:srgbClr val="009900"/>
                  </a:solidFill>
                </a:rPr>
                <a:t>P</a:t>
              </a:r>
              <a:r>
                <a:rPr lang="en-US" sz="3200" baseline="30000">
                  <a:solidFill>
                    <a:srgbClr val="009900"/>
                  </a:solidFill>
                </a:rPr>
                <a:t>2</a:t>
              </a:r>
              <a:r>
                <a:rPr lang="en-US" b="1">
                  <a:solidFill>
                    <a:srgbClr val="009900"/>
                  </a:solidFill>
                </a:rPr>
                <a:t> &lt; P</a:t>
              </a:r>
              <a:r>
                <a:rPr lang="en-US" sz="3200" baseline="30000">
                  <a:solidFill>
                    <a:srgbClr val="009900"/>
                  </a:solidFill>
                </a:rPr>
                <a:t>1</a:t>
              </a:r>
              <a:endParaRPr lang="ru-RU" sz="3200" baseline="30000">
                <a:solidFill>
                  <a:srgbClr val="009900"/>
                </a:solidFill>
              </a:endParaRPr>
            </a:p>
          </p:txBody>
        </p:sp>
      </p:grpSp>
      <p:grpSp>
        <p:nvGrpSpPr>
          <p:cNvPr id="6190" name="Group 46"/>
          <p:cNvGrpSpPr>
            <a:grpSpLocks/>
          </p:cNvGrpSpPr>
          <p:nvPr/>
        </p:nvGrpSpPr>
        <p:grpSpPr bwMode="auto">
          <a:xfrm>
            <a:off x="4191001" y="3186115"/>
            <a:ext cx="2506663" cy="623888"/>
            <a:chOff x="2640" y="2007"/>
            <a:chExt cx="1579" cy="393"/>
          </a:xfrm>
        </p:grpSpPr>
        <p:sp>
          <p:nvSpPr>
            <p:cNvPr id="6185" name="AutoShape 41" descr="Темный горизонтальный"/>
            <p:cNvSpPr>
              <a:spLocks noChangeArrowheads="1"/>
            </p:cNvSpPr>
            <p:nvPr/>
          </p:nvSpPr>
          <p:spPr bwMode="auto">
            <a:xfrm rot="-19504290">
              <a:off x="2640" y="2256"/>
              <a:ext cx="624" cy="144"/>
            </a:xfrm>
            <a:prstGeom prst="rightArrow">
              <a:avLst>
                <a:gd name="adj1" fmla="val 50000"/>
                <a:gd name="adj2" fmla="val 108333"/>
              </a:avLst>
            </a:prstGeom>
            <a:pattFill prst="dkHorz">
              <a:fgClr>
                <a:srgbClr val="009900"/>
              </a:fgClr>
              <a:bgClr>
                <a:srgbClr val="FFFF99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87" name="Text Box 43"/>
            <p:cNvSpPr txBox="1">
              <a:spLocks noChangeArrowheads="1"/>
            </p:cNvSpPr>
            <p:nvPr/>
          </p:nvSpPr>
          <p:spPr bwMode="auto">
            <a:xfrm>
              <a:off x="2880" y="2007"/>
              <a:ext cx="133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i="1" dirty="0">
                  <a:solidFill>
                    <a:srgbClr val="009900"/>
                  </a:solidFill>
                </a:rPr>
                <a:t>Снижение нагрузки</a:t>
              </a:r>
            </a:p>
          </p:txBody>
        </p:sp>
      </p:grpSp>
      <p:grpSp>
        <p:nvGrpSpPr>
          <p:cNvPr id="6191" name="Group 47"/>
          <p:cNvGrpSpPr>
            <a:grpSpLocks/>
          </p:cNvGrpSpPr>
          <p:nvPr/>
        </p:nvGrpSpPr>
        <p:grpSpPr bwMode="auto">
          <a:xfrm>
            <a:off x="6400800" y="5451475"/>
            <a:ext cx="2625725" cy="935038"/>
            <a:chOff x="4032" y="3434"/>
            <a:chExt cx="1654" cy="589"/>
          </a:xfrm>
        </p:grpSpPr>
        <p:sp>
          <p:nvSpPr>
            <p:cNvPr id="6186" name="AutoShape 42" descr="Темный диагональный 2"/>
            <p:cNvSpPr>
              <a:spLocks noChangeArrowheads="1"/>
            </p:cNvSpPr>
            <p:nvPr/>
          </p:nvSpPr>
          <p:spPr bwMode="auto">
            <a:xfrm>
              <a:off x="4032" y="3504"/>
              <a:ext cx="144" cy="336"/>
            </a:xfrm>
            <a:prstGeom prst="downArrow">
              <a:avLst>
                <a:gd name="adj1" fmla="val 50000"/>
                <a:gd name="adj2" fmla="val 58333"/>
              </a:avLst>
            </a:prstGeom>
            <a:pattFill prst="dkUpDiag">
              <a:fgClr>
                <a:srgbClr val="990099"/>
              </a:fgClr>
              <a:bgClr>
                <a:srgbClr val="FFFF99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189" name="Group 45"/>
            <p:cNvGrpSpPr>
              <a:grpSpLocks/>
            </p:cNvGrpSpPr>
            <p:nvPr/>
          </p:nvGrpSpPr>
          <p:grpSpPr bwMode="auto">
            <a:xfrm>
              <a:off x="4262" y="3434"/>
              <a:ext cx="1424" cy="589"/>
              <a:chOff x="4262" y="3434"/>
              <a:chExt cx="1424" cy="589"/>
            </a:xfrm>
          </p:grpSpPr>
          <p:sp>
            <p:nvSpPr>
              <p:cNvPr id="6176" name="Text Box 32"/>
              <p:cNvSpPr txBox="1">
                <a:spLocks noChangeArrowheads="1"/>
              </p:cNvSpPr>
              <p:nvPr/>
            </p:nvSpPr>
            <p:spPr bwMode="auto">
              <a:xfrm>
                <a:off x="4606" y="3696"/>
                <a:ext cx="86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rgbClr val="800000"/>
                    </a:solidFill>
                  </a:rPr>
                  <a:t>a</a:t>
                </a:r>
                <a:r>
                  <a:rPr lang="en-US" sz="2800" b="1" baseline="-25000">
                    <a:solidFill>
                      <a:srgbClr val="800000"/>
                    </a:solidFill>
                  </a:rPr>
                  <a:t>0</a:t>
                </a:r>
                <a:r>
                  <a:rPr lang="en-US" sz="2800" b="1" baseline="30000">
                    <a:solidFill>
                      <a:srgbClr val="800000"/>
                    </a:solidFill>
                  </a:rPr>
                  <a:t>2 </a:t>
                </a:r>
                <a:r>
                  <a:rPr lang="en-US" sz="2800" b="1">
                    <a:solidFill>
                      <a:srgbClr val="800000"/>
                    </a:solidFill>
                  </a:rPr>
                  <a:t>&lt; a</a:t>
                </a:r>
                <a:r>
                  <a:rPr lang="en-US" sz="2800" b="1" baseline="-25000">
                    <a:solidFill>
                      <a:srgbClr val="800000"/>
                    </a:solidFill>
                  </a:rPr>
                  <a:t>0</a:t>
                </a:r>
                <a:r>
                  <a:rPr lang="en-US" sz="2800" b="1" baseline="30000">
                    <a:solidFill>
                      <a:srgbClr val="800000"/>
                    </a:solidFill>
                  </a:rPr>
                  <a:t>1</a:t>
                </a:r>
                <a:endParaRPr lang="ru-RU" sz="2800" b="1" baseline="30000">
                  <a:solidFill>
                    <a:srgbClr val="800000"/>
                  </a:solidFill>
                </a:endParaRPr>
              </a:p>
            </p:txBody>
          </p:sp>
          <p:sp>
            <p:nvSpPr>
              <p:cNvPr id="6188" name="Text Box 44"/>
              <p:cNvSpPr txBox="1">
                <a:spLocks noChangeArrowheads="1"/>
              </p:cNvSpPr>
              <p:nvPr/>
            </p:nvSpPr>
            <p:spPr bwMode="auto">
              <a:xfrm>
                <a:off x="4262" y="3434"/>
                <a:ext cx="142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/>
                  <a:t>Уменьшение а</a:t>
                </a:r>
                <a:r>
                  <a:rPr lang="ru-RU" baseline="-25000"/>
                  <a:t>0</a:t>
                </a:r>
                <a:r>
                  <a:rPr lang="ru-RU"/>
                  <a:t>:</a:t>
                </a:r>
                <a:endParaRPr lang="ru-RU" baseline="-25000"/>
              </a:p>
            </p:txBody>
          </p:sp>
        </p:grpSp>
      </p:grpSp>
      <p:cxnSp>
        <p:nvCxnSpPr>
          <p:cNvPr id="50" name="Прямая соединительная линия 49"/>
          <p:cNvCxnSpPr/>
          <p:nvPr/>
        </p:nvCxnSpPr>
        <p:spPr>
          <a:xfrm rot="16200000" flipV="1">
            <a:off x="1678761" y="4393413"/>
            <a:ext cx="2214578" cy="12858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071670" y="2571744"/>
            <a:ext cx="1483158" cy="817245"/>
          </a:xfrm>
          <a:prstGeom prst="wedgeRoundRectCallout">
            <a:avLst>
              <a:gd name="adj1" fmla="val -42026"/>
              <a:gd name="adj2" fmla="val 121941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ru-RU" sz="1400" dirty="0" smtClean="0"/>
              <a:t>Статическая </a:t>
            </a:r>
          </a:p>
          <a:p>
            <a:r>
              <a:rPr lang="ru-RU" sz="1400" dirty="0" smtClean="0"/>
              <a:t>характеристика </a:t>
            </a:r>
          </a:p>
          <a:p>
            <a:r>
              <a:rPr lang="ru-RU" sz="1400" dirty="0" smtClean="0"/>
              <a:t>регулятора</a:t>
            </a:r>
            <a:endParaRPr lang="ru-RU" sz="1400" dirty="0"/>
          </a:p>
        </p:txBody>
      </p:sp>
      <p:cxnSp>
        <p:nvCxnSpPr>
          <p:cNvPr id="53" name="Прямая соединительная линия 52"/>
          <p:cNvCxnSpPr>
            <a:stCxn id="6166" idx="1"/>
          </p:cNvCxnSpPr>
          <p:nvPr/>
        </p:nvCxnSpPr>
        <p:spPr>
          <a:xfrm rot="5400000" flipH="1" flipV="1">
            <a:off x="2226467" y="5264951"/>
            <a:ext cx="2109782" cy="9516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786182" y="2357430"/>
            <a:ext cx="1483158" cy="817245"/>
          </a:xfrm>
          <a:prstGeom prst="wedgeRoundRectCallout">
            <a:avLst>
              <a:gd name="adj1" fmla="val -81843"/>
              <a:gd name="adj2" fmla="val 176719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ru-RU" sz="1400" dirty="0"/>
              <a:t>Астатическая </a:t>
            </a:r>
            <a:endParaRPr lang="ru-RU" sz="1400" dirty="0" smtClean="0"/>
          </a:p>
          <a:p>
            <a:r>
              <a:rPr lang="ru-RU" sz="1400" dirty="0" smtClean="0"/>
              <a:t>характеристика </a:t>
            </a:r>
          </a:p>
          <a:p>
            <a:r>
              <a:rPr lang="ru-RU" sz="1400" dirty="0" smtClean="0"/>
              <a:t>регулятора</a:t>
            </a:r>
            <a:endParaRPr lang="ru-RU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5786446" y="3643314"/>
            <a:ext cx="3103157" cy="129266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ru-RU" sz="1800" b="1" dirty="0" smtClean="0">
                <a:solidFill>
                  <a:srgbClr val="669900"/>
                </a:solidFill>
              </a:rPr>
              <a:t>     </a:t>
            </a:r>
            <a:r>
              <a:rPr lang="ru-RU" sz="1800" b="1" dirty="0" err="1" smtClean="0">
                <a:solidFill>
                  <a:srgbClr val="669900"/>
                </a:solidFill>
              </a:rPr>
              <a:t>Статизм</a:t>
            </a:r>
            <a:r>
              <a:rPr lang="ru-RU" sz="1800" b="1" dirty="0" smtClean="0">
                <a:solidFill>
                  <a:srgbClr val="669900"/>
                </a:solidFill>
              </a:rPr>
              <a:t> регулятора         </a:t>
            </a:r>
          </a:p>
          <a:p>
            <a:r>
              <a:rPr lang="ru-RU" sz="1800" b="1" dirty="0" smtClean="0">
                <a:solidFill>
                  <a:srgbClr val="669900"/>
                </a:solidFill>
              </a:rPr>
              <a:t>          (</a:t>
            </a:r>
            <a:r>
              <a:rPr lang="ru-RU" sz="1800" b="1" dirty="0" smtClean="0">
                <a:solidFill>
                  <a:srgbClr val="669900"/>
                </a:solidFill>
                <a:sym typeface="Symbol"/>
              </a:rPr>
              <a:t></a:t>
            </a:r>
            <a:r>
              <a:rPr lang="ru-RU" sz="1800" b="1" baseline="-25000" dirty="0">
                <a:solidFill>
                  <a:srgbClr val="669900"/>
                </a:solidFill>
              </a:rPr>
              <a:t>макс</a:t>
            </a:r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ru-RU" sz="1800" b="1" dirty="0" smtClean="0">
                <a:solidFill>
                  <a:srgbClr val="669900"/>
                </a:solidFill>
              </a:rPr>
              <a:t>- </a:t>
            </a:r>
            <a:r>
              <a:rPr lang="en-US" sz="1800" b="1" dirty="0" smtClean="0">
                <a:solidFill>
                  <a:srgbClr val="669900"/>
                </a:solidFill>
                <a:sym typeface="Symbol"/>
              </a:rPr>
              <a:t></a:t>
            </a:r>
            <a:r>
              <a:rPr lang="ru-RU" sz="1800" b="1" baseline="-25000" dirty="0" smtClean="0">
                <a:solidFill>
                  <a:srgbClr val="669900"/>
                </a:solidFill>
              </a:rPr>
              <a:t>мин</a:t>
            </a:r>
            <a:r>
              <a:rPr lang="ru-RU" sz="1800" b="1" dirty="0" smtClean="0">
                <a:solidFill>
                  <a:srgbClr val="669900"/>
                </a:solidFill>
              </a:rPr>
              <a:t>)</a:t>
            </a:r>
            <a:endParaRPr lang="ru-RU" sz="1800" b="1" dirty="0">
              <a:solidFill>
                <a:srgbClr val="669900"/>
              </a:solidFill>
            </a:endParaRPr>
          </a:p>
          <a:p>
            <a:r>
              <a:rPr lang="ru-RU" sz="1800" b="1" dirty="0">
                <a:solidFill>
                  <a:srgbClr val="669900"/>
                </a:solidFill>
              </a:rPr>
              <a:t> </a:t>
            </a:r>
            <a:r>
              <a:rPr lang="en-US" sz="1800" b="1" dirty="0" err="1">
                <a:solidFill>
                  <a:srgbClr val="669900"/>
                </a:solidFill>
              </a:rPr>
              <a:t>b</a:t>
            </a:r>
            <a:r>
              <a:rPr lang="en-US" sz="1800" b="1" baseline="-25000" dirty="0" err="1">
                <a:solidFill>
                  <a:srgbClr val="669900"/>
                </a:solidFill>
              </a:rPr>
              <a:t>p</a:t>
            </a:r>
            <a:r>
              <a:rPr lang="ru-RU" sz="1800" b="1" dirty="0">
                <a:solidFill>
                  <a:srgbClr val="669900"/>
                </a:solidFill>
              </a:rPr>
              <a:t>   </a:t>
            </a:r>
            <a:r>
              <a:rPr lang="ru-RU" sz="1800" b="1" dirty="0" smtClean="0">
                <a:solidFill>
                  <a:srgbClr val="669900"/>
                </a:solidFill>
              </a:rPr>
              <a:t>=  </a:t>
            </a:r>
            <a:r>
              <a:rPr lang="ru-RU" sz="1800" b="1" dirty="0" smtClean="0">
                <a:solidFill>
                  <a:srgbClr val="669900"/>
                </a:solidFill>
                <a:sym typeface="Symbol"/>
              </a:rPr>
              <a:t></a:t>
            </a:r>
            <a:r>
              <a:rPr lang="ru-RU" sz="1800" b="1" dirty="0" smtClean="0">
                <a:solidFill>
                  <a:srgbClr val="669900"/>
                </a:solidFill>
              </a:rPr>
              <a:t>  </a:t>
            </a:r>
            <a:r>
              <a:rPr lang="ru-RU" sz="1800" b="1" dirty="0">
                <a:solidFill>
                  <a:srgbClr val="669900"/>
                </a:solidFill>
                <a:sym typeface="Symbol"/>
              </a:rPr>
              <a:t></a:t>
            </a:r>
            <a:r>
              <a:rPr lang="ru-RU" sz="1800" b="1" dirty="0">
                <a:solidFill>
                  <a:srgbClr val="669900"/>
                </a:solidFill>
              </a:rPr>
              <a:t> 100</a:t>
            </a:r>
            <a:r>
              <a:rPr lang="ru-RU" sz="1800" b="1" dirty="0" smtClean="0">
                <a:solidFill>
                  <a:srgbClr val="669900"/>
                </a:solidFill>
              </a:rPr>
              <a:t>%</a:t>
            </a:r>
            <a:endParaRPr lang="ru-RU" sz="1800" b="1" dirty="0">
              <a:solidFill>
                <a:srgbClr val="669900"/>
              </a:solidFill>
            </a:endParaRPr>
          </a:p>
          <a:p>
            <a:r>
              <a:rPr lang="ru-RU" sz="1800" b="1" dirty="0">
                <a:solidFill>
                  <a:srgbClr val="669900"/>
                </a:solidFill>
              </a:rPr>
              <a:t>           </a:t>
            </a:r>
            <a:r>
              <a:rPr lang="ru-RU" sz="1800" b="1" dirty="0" smtClean="0">
                <a:solidFill>
                  <a:srgbClr val="669900"/>
                </a:solidFill>
              </a:rPr>
              <a:t>     </a:t>
            </a:r>
            <a:r>
              <a:rPr lang="ru-RU" b="1" dirty="0" smtClean="0">
                <a:solidFill>
                  <a:srgbClr val="669900"/>
                </a:solidFill>
              </a:rPr>
              <a:t> </a:t>
            </a:r>
            <a:r>
              <a:rPr lang="ru-RU" sz="1800" b="1" dirty="0" smtClean="0">
                <a:solidFill>
                  <a:srgbClr val="669900"/>
                </a:solidFill>
              </a:rPr>
              <a:t> </a:t>
            </a:r>
            <a:r>
              <a:rPr lang="en-US" sz="1800" b="1" dirty="0">
                <a:solidFill>
                  <a:srgbClr val="669900"/>
                </a:solidFill>
                <a:sym typeface="Symbol"/>
              </a:rPr>
              <a:t></a:t>
            </a:r>
            <a:r>
              <a:rPr lang="ru-RU" sz="1800" b="1" baseline="-25000" dirty="0" err="1" smtClean="0">
                <a:solidFill>
                  <a:srgbClr val="669900"/>
                </a:solidFill>
              </a:rPr>
              <a:t>н</a:t>
            </a:r>
            <a:endParaRPr lang="ru-RU" sz="1800" b="1" dirty="0">
              <a:solidFill>
                <a:srgbClr val="66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65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8500"/>
                            </p:stCondLst>
                            <p:childTnLst>
                              <p:par>
                                <p:cTn id="6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5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1000"/>
                            </p:stCondLst>
                            <p:childTnLst>
                              <p:par>
                                <p:cTn id="6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300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58" grpId="0" autoUpdateAnimBg="0"/>
      <p:bldP spid="6159" grpId="0" autoUpdateAnimBg="0"/>
      <p:bldP spid="51" grpId="0" animBg="1"/>
      <p:bldP spid="56" grpId="0" animBg="1"/>
      <p:bldP spid="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9" name="Group 9"/>
          <p:cNvGrpSpPr>
            <a:grpSpLocks/>
          </p:cNvGrpSpPr>
          <p:nvPr/>
        </p:nvGrpSpPr>
        <p:grpSpPr bwMode="auto">
          <a:xfrm>
            <a:off x="2819400" y="2743200"/>
            <a:ext cx="990600" cy="990600"/>
            <a:chOff x="3072" y="1296"/>
            <a:chExt cx="624" cy="624"/>
          </a:xfrm>
        </p:grpSpPr>
        <p:grpSp>
          <p:nvGrpSpPr>
            <p:cNvPr id="10250" name="Group 10"/>
            <p:cNvGrpSpPr>
              <a:grpSpLocks/>
            </p:cNvGrpSpPr>
            <p:nvPr/>
          </p:nvGrpSpPr>
          <p:grpSpPr bwMode="auto">
            <a:xfrm>
              <a:off x="3072" y="1296"/>
              <a:ext cx="624" cy="624"/>
              <a:chOff x="1728" y="2256"/>
              <a:chExt cx="624" cy="624"/>
            </a:xfrm>
          </p:grpSpPr>
          <p:sp>
            <p:nvSpPr>
              <p:cNvPr id="10251" name="AutoShape 11"/>
              <p:cNvSpPr>
                <a:spLocks noChangeArrowheads="1"/>
              </p:cNvSpPr>
              <p:nvPr/>
            </p:nvSpPr>
            <p:spPr bwMode="auto">
              <a:xfrm rot="-5400000">
                <a:off x="1824" y="2448"/>
                <a:ext cx="432" cy="432"/>
              </a:xfrm>
              <a:prstGeom prst="flowChartSor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2" name="Oval 12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144" cy="9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3" name="Oval 13"/>
              <p:cNvSpPr>
                <a:spLocks noChangeArrowheads="1"/>
              </p:cNvSpPr>
              <p:nvPr/>
            </p:nvSpPr>
            <p:spPr bwMode="auto">
              <a:xfrm>
                <a:off x="2208" y="2592"/>
                <a:ext cx="144" cy="9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4" name="Rectangle 14" descr="Широкий диагональный 2"/>
              <p:cNvSpPr>
                <a:spLocks noChangeArrowheads="1"/>
              </p:cNvSpPr>
              <p:nvPr/>
            </p:nvSpPr>
            <p:spPr bwMode="auto">
              <a:xfrm>
                <a:off x="1920" y="2256"/>
                <a:ext cx="240" cy="144"/>
              </a:xfrm>
              <a:prstGeom prst="rect">
                <a:avLst/>
              </a:prstGeom>
              <a:pattFill prst="wdUpDiag">
                <a:fgClr>
                  <a:schemeClr val="tx2"/>
                </a:fgClr>
                <a:bgClr>
                  <a:srgbClr val="FFFF99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0255" name="Line 15"/>
            <p:cNvSpPr>
              <a:spLocks noChangeShapeType="1"/>
            </p:cNvSpPr>
            <p:nvPr/>
          </p:nvSpPr>
          <p:spPr bwMode="auto">
            <a:xfrm>
              <a:off x="3264" y="144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295" name="Group 55"/>
          <p:cNvGrpSpPr>
            <a:grpSpLocks/>
          </p:cNvGrpSpPr>
          <p:nvPr/>
        </p:nvGrpSpPr>
        <p:grpSpPr bwMode="auto">
          <a:xfrm>
            <a:off x="2667000" y="2819400"/>
            <a:ext cx="3657600" cy="1295400"/>
            <a:chOff x="1680" y="1776"/>
            <a:chExt cx="2304" cy="816"/>
          </a:xfrm>
        </p:grpSpPr>
        <p:sp>
          <p:nvSpPr>
            <p:cNvPr id="10283" name="Line 43"/>
            <p:cNvSpPr>
              <a:spLocks noChangeShapeType="1"/>
            </p:cNvSpPr>
            <p:nvPr/>
          </p:nvSpPr>
          <p:spPr bwMode="auto">
            <a:xfrm rot="378202">
              <a:off x="2112" y="2352"/>
              <a:ext cx="1872" cy="24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lgDash"/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288" name="Group 48"/>
            <p:cNvGrpSpPr>
              <a:grpSpLocks/>
            </p:cNvGrpSpPr>
            <p:nvPr/>
          </p:nvGrpSpPr>
          <p:grpSpPr bwMode="auto">
            <a:xfrm>
              <a:off x="1680" y="1776"/>
              <a:ext cx="816" cy="432"/>
              <a:chOff x="1728" y="2256"/>
              <a:chExt cx="624" cy="624"/>
            </a:xfrm>
          </p:grpSpPr>
          <p:sp>
            <p:nvSpPr>
              <p:cNvPr id="10289" name="AutoShape 49"/>
              <p:cNvSpPr>
                <a:spLocks noChangeArrowheads="1"/>
              </p:cNvSpPr>
              <p:nvPr/>
            </p:nvSpPr>
            <p:spPr bwMode="auto">
              <a:xfrm rot="-5400000">
                <a:off x="1824" y="2448"/>
                <a:ext cx="432" cy="432"/>
              </a:xfrm>
              <a:prstGeom prst="flowChartSort">
                <a:avLst/>
              </a:prstGeom>
              <a:noFill/>
              <a:ln w="38100">
                <a:solidFill>
                  <a:srgbClr val="3333CC"/>
                </a:solidFill>
                <a:prstDash val="dash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0" name="Oval 50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144" cy="9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rgbClr val="3333CC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1" name="Oval 51"/>
              <p:cNvSpPr>
                <a:spLocks noChangeArrowheads="1"/>
              </p:cNvSpPr>
              <p:nvPr/>
            </p:nvSpPr>
            <p:spPr bwMode="auto">
              <a:xfrm>
                <a:off x="2208" y="2592"/>
                <a:ext cx="144" cy="9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rgbClr val="3333CC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2" name="Rectangle 52" descr="Широкий диагональный 2"/>
              <p:cNvSpPr>
                <a:spLocks noChangeArrowheads="1"/>
              </p:cNvSpPr>
              <p:nvPr/>
            </p:nvSpPr>
            <p:spPr bwMode="auto">
              <a:xfrm>
                <a:off x="1920" y="2256"/>
                <a:ext cx="240" cy="144"/>
              </a:xfrm>
              <a:prstGeom prst="rect">
                <a:avLst/>
              </a:prstGeom>
              <a:pattFill prst="wdUpDiag">
                <a:fgClr>
                  <a:schemeClr val="tx2"/>
                </a:fgClr>
                <a:bgClr>
                  <a:srgbClr val="FFFF99"/>
                </a:bgClr>
              </a:pattFill>
              <a:ln w="9525">
                <a:solidFill>
                  <a:srgbClr val="3333CC"/>
                </a:solidFill>
                <a:prstDash val="dash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0266" name="AutoShape 26"/>
          <p:cNvSpPr>
            <a:spLocks noChangeArrowheads="1"/>
          </p:cNvSpPr>
          <p:nvPr/>
        </p:nvSpPr>
        <p:spPr bwMode="auto">
          <a:xfrm rot="21519184" flipH="1">
            <a:off x="4360863" y="5424488"/>
            <a:ext cx="3167062" cy="981075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0243" name="Picture 3" descr="C:\Program Files\Microsoft Office 2000\Clipart\WebArt\bd14826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7620000" cy="1943100"/>
          </a:xfrm>
          <a:prstGeom prst="rect">
            <a:avLst/>
          </a:prstGeom>
          <a:noFill/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772400" cy="1143000"/>
          </a:xfrm>
        </p:spPr>
        <p:txBody>
          <a:bodyPr/>
          <a:lstStyle/>
          <a:p>
            <a:r>
              <a:rPr lang="ru-RU">
                <a:solidFill>
                  <a:srgbClr val="800000"/>
                </a:solidFill>
              </a:rPr>
              <a:t>Регулятор прямого действия</a:t>
            </a:r>
          </a:p>
        </p:txBody>
      </p:sp>
      <p:sp>
        <p:nvSpPr>
          <p:cNvPr id="10260" name="AutoShape 20"/>
          <p:cNvSpPr>
            <a:spLocks noChangeArrowheads="1"/>
          </p:cNvSpPr>
          <p:nvPr/>
        </p:nvSpPr>
        <p:spPr bwMode="auto">
          <a:xfrm>
            <a:off x="4572000" y="4038600"/>
            <a:ext cx="304800" cy="457200"/>
          </a:xfrm>
          <a:prstGeom prst="triangle">
            <a:avLst>
              <a:gd name="adj" fmla="val 50000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1" name="Oval 21"/>
          <p:cNvSpPr>
            <a:spLocks noChangeArrowheads="1"/>
          </p:cNvSpPr>
          <p:nvPr/>
        </p:nvSpPr>
        <p:spPr bwMode="auto">
          <a:xfrm>
            <a:off x="4648200" y="3810000"/>
            <a:ext cx="152400" cy="1524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2" name="Rectangle 22" descr="Широкий диагональный 2"/>
          <p:cNvSpPr>
            <a:spLocks noChangeArrowheads="1"/>
          </p:cNvSpPr>
          <p:nvPr/>
        </p:nvSpPr>
        <p:spPr bwMode="auto">
          <a:xfrm>
            <a:off x="4495800" y="4495800"/>
            <a:ext cx="457200" cy="76200"/>
          </a:xfrm>
          <a:prstGeom prst="rect">
            <a:avLst/>
          </a:prstGeom>
          <a:pattFill prst="wdUpDiag">
            <a:fgClr>
              <a:srgbClr val="800000"/>
            </a:fgClr>
            <a:bgClr>
              <a:srgbClr val="FF9900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7" name="AutoShape 27" descr="Штриховой горизонтальный"/>
          <p:cNvSpPr>
            <a:spLocks noChangeArrowheads="1"/>
          </p:cNvSpPr>
          <p:nvPr/>
        </p:nvSpPr>
        <p:spPr bwMode="auto">
          <a:xfrm rot="10800000">
            <a:off x="7315200" y="5029200"/>
            <a:ext cx="1066800" cy="12192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pattFill prst="dashHorz">
            <a:fgClr>
              <a:schemeClr val="accent2"/>
            </a:fgClr>
            <a:bgClr>
              <a:srgbClr val="33CC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8" name="AutoShape 28"/>
          <p:cNvSpPr>
            <a:spLocks noChangeArrowheads="1"/>
          </p:cNvSpPr>
          <p:nvPr/>
        </p:nvSpPr>
        <p:spPr bwMode="auto">
          <a:xfrm rot="-5400000">
            <a:off x="5867400" y="5715000"/>
            <a:ext cx="990600" cy="381000"/>
          </a:xfrm>
          <a:prstGeom prst="parallelogram">
            <a:avLst>
              <a:gd name="adj" fmla="val 6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2" name="AutoShape 32" descr="Штриховой горизонтальный"/>
          <p:cNvSpPr>
            <a:spLocks noChangeArrowheads="1"/>
          </p:cNvSpPr>
          <p:nvPr/>
        </p:nvSpPr>
        <p:spPr bwMode="auto">
          <a:xfrm>
            <a:off x="3581400" y="5562600"/>
            <a:ext cx="3352800" cy="762000"/>
          </a:xfrm>
          <a:prstGeom prst="leftArrow">
            <a:avLst>
              <a:gd name="adj1" fmla="val 50000"/>
              <a:gd name="adj2" fmla="val 110000"/>
            </a:avLst>
          </a:prstGeom>
          <a:pattFill prst="dashHorz">
            <a:fgClr>
              <a:schemeClr val="accent2"/>
            </a:fgClr>
            <a:bgClr>
              <a:srgbClr val="66CC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4" name="Oval 34"/>
          <p:cNvSpPr>
            <a:spLocks noChangeArrowheads="1"/>
          </p:cNvSpPr>
          <p:nvPr/>
        </p:nvSpPr>
        <p:spPr bwMode="auto">
          <a:xfrm>
            <a:off x="3276600" y="2971800"/>
            <a:ext cx="76200" cy="76200"/>
          </a:xfrm>
          <a:prstGeom prst="ellipse">
            <a:avLst/>
          </a:prstGeom>
          <a:solidFill>
            <a:srgbClr val="9900CC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296" name="Group 56"/>
          <p:cNvGrpSpPr>
            <a:grpSpLocks/>
          </p:cNvGrpSpPr>
          <p:nvPr/>
        </p:nvGrpSpPr>
        <p:grpSpPr bwMode="auto">
          <a:xfrm>
            <a:off x="2819400" y="3657600"/>
            <a:ext cx="3733800" cy="2667000"/>
            <a:chOff x="1776" y="2304"/>
            <a:chExt cx="2352" cy="1680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2064" y="2544"/>
              <a:ext cx="48" cy="1008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9" name="Line 19"/>
            <p:cNvSpPr>
              <a:spLocks noChangeShapeType="1"/>
            </p:cNvSpPr>
            <p:nvPr/>
          </p:nvSpPr>
          <p:spPr bwMode="auto">
            <a:xfrm>
              <a:off x="2112" y="2352"/>
              <a:ext cx="1872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63" name="AutoShape 23"/>
            <p:cNvSpPr>
              <a:spLocks noChangeArrowheads="1"/>
            </p:cNvSpPr>
            <p:nvPr/>
          </p:nvSpPr>
          <p:spPr bwMode="auto">
            <a:xfrm rot="-5400000">
              <a:off x="3696" y="3168"/>
              <a:ext cx="624" cy="240"/>
            </a:xfrm>
            <a:prstGeom prst="parallelogram">
              <a:avLst>
                <a:gd name="adj" fmla="val 65000"/>
              </a:avLst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4" name="Line 24"/>
            <p:cNvSpPr>
              <a:spLocks noChangeShapeType="1"/>
            </p:cNvSpPr>
            <p:nvPr/>
          </p:nvSpPr>
          <p:spPr bwMode="auto">
            <a:xfrm>
              <a:off x="3984" y="2592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70" name="AutoShape 30"/>
            <p:cNvSpPr>
              <a:spLocks noChangeArrowheads="1"/>
            </p:cNvSpPr>
            <p:nvPr/>
          </p:nvSpPr>
          <p:spPr bwMode="auto">
            <a:xfrm flipV="1">
              <a:off x="1776" y="3552"/>
              <a:ext cx="624" cy="43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5D007E">
                    <a:gamma/>
                    <a:shade val="46275"/>
                    <a:invGamma/>
                  </a:srgbClr>
                </a:gs>
                <a:gs pos="50000">
                  <a:srgbClr val="5D007E"/>
                </a:gs>
                <a:gs pos="100000">
                  <a:srgbClr val="5D007E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7" name="AutoShape 7"/>
            <p:cNvSpPr>
              <a:spLocks/>
            </p:cNvSpPr>
            <p:nvPr/>
          </p:nvSpPr>
          <p:spPr bwMode="auto">
            <a:xfrm>
              <a:off x="2016" y="2304"/>
              <a:ext cx="48" cy="144"/>
            </a:xfrm>
            <a:prstGeom prst="rightBracket">
              <a:avLst>
                <a:gd name="adj" fmla="val 25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8" name="AutoShape 8"/>
            <p:cNvSpPr>
              <a:spLocks/>
            </p:cNvSpPr>
            <p:nvPr/>
          </p:nvSpPr>
          <p:spPr bwMode="auto">
            <a:xfrm flipH="1">
              <a:off x="2112" y="2304"/>
              <a:ext cx="48" cy="144"/>
            </a:xfrm>
            <a:prstGeom prst="rightBracket">
              <a:avLst>
                <a:gd name="adj" fmla="val 25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256" name="Group 16"/>
          <p:cNvGrpSpPr>
            <a:grpSpLocks/>
          </p:cNvGrpSpPr>
          <p:nvPr/>
        </p:nvGrpSpPr>
        <p:grpSpPr bwMode="auto">
          <a:xfrm>
            <a:off x="2971800" y="3886200"/>
            <a:ext cx="990600" cy="533400"/>
            <a:chOff x="3168" y="2256"/>
            <a:chExt cx="624" cy="336"/>
          </a:xfrm>
        </p:grpSpPr>
        <p:sp>
          <p:nvSpPr>
            <p:cNvPr id="10257" name="AutoShape 17"/>
            <p:cNvSpPr>
              <a:spLocks noChangeArrowheads="1"/>
            </p:cNvSpPr>
            <p:nvPr/>
          </p:nvSpPr>
          <p:spPr bwMode="auto">
            <a:xfrm>
              <a:off x="3168" y="2256"/>
              <a:ext cx="336" cy="336"/>
            </a:xfrm>
            <a:prstGeom prst="curvedRightArrow">
              <a:avLst>
                <a:gd name="adj1" fmla="val 20000"/>
                <a:gd name="adj2" fmla="val 40000"/>
                <a:gd name="adj3" fmla="val 33333"/>
              </a:avLst>
            </a:prstGeom>
            <a:solidFill>
              <a:srgbClr val="FF846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8" name="Text Box 18"/>
            <p:cNvSpPr txBox="1">
              <a:spLocks noChangeArrowheads="1"/>
            </p:cNvSpPr>
            <p:nvPr/>
          </p:nvSpPr>
          <p:spPr bwMode="auto">
            <a:xfrm>
              <a:off x="3420" y="2256"/>
              <a:ext cx="3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Ма</a:t>
              </a:r>
            </a:p>
          </p:txBody>
        </p:sp>
      </p:grpSp>
      <p:sp>
        <p:nvSpPr>
          <p:cNvPr id="10275" name="AutoShape 35"/>
          <p:cNvSpPr>
            <a:spLocks noChangeArrowheads="1"/>
          </p:cNvSpPr>
          <p:nvPr/>
        </p:nvSpPr>
        <p:spPr bwMode="auto">
          <a:xfrm>
            <a:off x="3886200" y="3124200"/>
            <a:ext cx="228600" cy="533400"/>
          </a:xfrm>
          <a:prstGeom prst="upDownArrow">
            <a:avLst>
              <a:gd name="adj1" fmla="val 50000"/>
              <a:gd name="adj2" fmla="val 46667"/>
            </a:avLst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6" name="AutoShape 36"/>
          <p:cNvSpPr>
            <a:spLocks noChangeArrowheads="1"/>
          </p:cNvSpPr>
          <p:nvPr/>
        </p:nvSpPr>
        <p:spPr bwMode="auto">
          <a:xfrm>
            <a:off x="5867400" y="4495800"/>
            <a:ext cx="228600" cy="533400"/>
          </a:xfrm>
          <a:prstGeom prst="upDownArrow">
            <a:avLst>
              <a:gd name="adj1" fmla="val 50000"/>
              <a:gd name="adj2" fmla="val 46667"/>
            </a:avLst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7" name="Line 37"/>
          <p:cNvSpPr>
            <a:spLocks noChangeShapeType="1"/>
          </p:cNvSpPr>
          <p:nvPr/>
        </p:nvSpPr>
        <p:spPr bwMode="auto">
          <a:xfrm>
            <a:off x="6553200" y="5715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78" name="AutoShape 38"/>
          <p:cNvSpPr>
            <a:spLocks/>
          </p:cNvSpPr>
          <p:nvPr/>
        </p:nvSpPr>
        <p:spPr bwMode="auto">
          <a:xfrm>
            <a:off x="608013" y="2844800"/>
            <a:ext cx="1593850" cy="609600"/>
          </a:xfrm>
          <a:prstGeom prst="accentCallout2">
            <a:avLst>
              <a:gd name="adj1" fmla="val 18750"/>
              <a:gd name="adj2" fmla="val 104782"/>
              <a:gd name="adj3" fmla="val 18750"/>
              <a:gd name="adj4" fmla="val 125301"/>
              <a:gd name="adj5" fmla="val 82292"/>
              <a:gd name="adj6" fmla="val 14651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/>
              <a:t>Маятник</a:t>
            </a:r>
          </a:p>
        </p:txBody>
      </p:sp>
      <p:sp>
        <p:nvSpPr>
          <p:cNvPr id="10279" name="AutoShape 39"/>
          <p:cNvSpPr>
            <a:spLocks/>
          </p:cNvSpPr>
          <p:nvPr/>
        </p:nvSpPr>
        <p:spPr bwMode="auto">
          <a:xfrm>
            <a:off x="5638800" y="3368675"/>
            <a:ext cx="1050925" cy="609600"/>
          </a:xfrm>
          <a:prstGeom prst="accentCallout2">
            <a:avLst>
              <a:gd name="adj1" fmla="val 18750"/>
              <a:gd name="adj2" fmla="val -7250"/>
              <a:gd name="adj3" fmla="val 18750"/>
              <a:gd name="adj4" fmla="val -46528"/>
              <a:gd name="adj5" fmla="val 104949"/>
              <a:gd name="adj6" fmla="val -8716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/>
              <a:t>Опора</a:t>
            </a:r>
          </a:p>
        </p:txBody>
      </p:sp>
      <p:sp>
        <p:nvSpPr>
          <p:cNvPr id="10280" name="AutoShape 40"/>
          <p:cNvSpPr>
            <a:spLocks/>
          </p:cNvSpPr>
          <p:nvPr/>
        </p:nvSpPr>
        <p:spPr bwMode="auto">
          <a:xfrm>
            <a:off x="763588" y="5208588"/>
            <a:ext cx="1370012" cy="609600"/>
          </a:xfrm>
          <a:prstGeom prst="accentCallout2">
            <a:avLst>
              <a:gd name="adj1" fmla="val 18750"/>
              <a:gd name="adj2" fmla="val 105560"/>
              <a:gd name="adj3" fmla="val 18750"/>
              <a:gd name="adj4" fmla="val 132213"/>
              <a:gd name="adj5" fmla="val 129949"/>
              <a:gd name="adj6" fmla="val 16002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r"/>
            <a:r>
              <a:rPr lang="ru-RU"/>
              <a:t>Турбина</a:t>
            </a:r>
          </a:p>
        </p:txBody>
      </p:sp>
      <p:sp>
        <p:nvSpPr>
          <p:cNvPr id="10281" name="AutoShape 41"/>
          <p:cNvSpPr>
            <a:spLocks/>
          </p:cNvSpPr>
          <p:nvPr/>
        </p:nvSpPr>
        <p:spPr bwMode="auto">
          <a:xfrm>
            <a:off x="6858000" y="4038600"/>
            <a:ext cx="1200150" cy="609600"/>
          </a:xfrm>
          <a:prstGeom prst="accentCallout2">
            <a:avLst>
              <a:gd name="adj1" fmla="val 18750"/>
              <a:gd name="adj2" fmla="val -6347"/>
              <a:gd name="adj3" fmla="val 18750"/>
              <a:gd name="adj4" fmla="val -23282"/>
              <a:gd name="adj5" fmla="val 175000"/>
              <a:gd name="adj6" fmla="val -4087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/>
              <a:t>Затвор</a:t>
            </a:r>
          </a:p>
        </p:txBody>
      </p:sp>
      <p:sp>
        <p:nvSpPr>
          <p:cNvPr id="10282" name="AutoShape 42" descr="Штриховой горизонтальный"/>
          <p:cNvSpPr>
            <a:spLocks noChangeArrowheads="1"/>
          </p:cNvSpPr>
          <p:nvPr/>
        </p:nvSpPr>
        <p:spPr bwMode="auto">
          <a:xfrm>
            <a:off x="2743200" y="6324600"/>
            <a:ext cx="1066800" cy="457200"/>
          </a:xfrm>
          <a:prstGeom prst="downArrow">
            <a:avLst>
              <a:gd name="adj1" fmla="val 50000"/>
              <a:gd name="adj2" fmla="val 25000"/>
            </a:avLst>
          </a:prstGeom>
          <a:pattFill prst="dashHorz">
            <a:fgClr>
              <a:schemeClr val="accent2"/>
            </a:fgClr>
            <a:bgClr>
              <a:srgbClr val="66CC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2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30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35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40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45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6" grpId="0" animBg="1"/>
      <p:bldP spid="10242" grpId="0" autoUpdateAnimBg="0"/>
      <p:bldP spid="10260" grpId="0" animBg="1"/>
      <p:bldP spid="10261" grpId="0" animBg="1"/>
      <p:bldP spid="10262" grpId="0" animBg="1"/>
      <p:bldP spid="10267" grpId="0" animBg="1"/>
      <p:bldP spid="10268" grpId="0" animBg="1"/>
      <p:bldP spid="10272" grpId="0" animBg="1"/>
      <p:bldP spid="10274" grpId="0" animBg="1"/>
      <p:bldP spid="10275" grpId="0" animBg="1"/>
      <p:bldP spid="10276" grpId="0" animBg="1"/>
      <p:bldP spid="10277" grpId="0" animBg="1"/>
      <p:bldP spid="10278" grpId="0" animBg="1" autoUpdateAnimBg="0"/>
      <p:bldP spid="10279" grpId="0" animBg="1" autoUpdateAnimBg="0"/>
      <p:bldP spid="10280" grpId="0" animBg="1" autoUpdateAnimBg="0"/>
      <p:bldP spid="10281" grpId="0" animBg="1" autoUpdateAnimBg="0"/>
      <p:bldP spid="1028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C:\Program Files\Microsoft Office 2000\Clipart\WebArt\bd14826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7620000" cy="1943100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762000"/>
            <a:ext cx="7772400" cy="1143000"/>
          </a:xfrm>
          <a:noFill/>
          <a:ln/>
        </p:spPr>
        <p:txBody>
          <a:bodyPr/>
          <a:lstStyle/>
          <a:p>
            <a:pPr algn="l"/>
            <a:r>
              <a:rPr lang="ru-RU"/>
              <a:t>Гидромеханический регулятор без обратной связи</a:t>
            </a:r>
          </a:p>
        </p:txBody>
      </p:sp>
      <p:sp>
        <p:nvSpPr>
          <p:cNvPr id="9270" name="Line 54"/>
          <p:cNvSpPr>
            <a:spLocks noChangeShapeType="1"/>
          </p:cNvSpPr>
          <p:nvPr/>
        </p:nvSpPr>
        <p:spPr bwMode="auto">
          <a:xfrm>
            <a:off x="3505200" y="6400800"/>
            <a:ext cx="464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71" name="AutoShape 55"/>
          <p:cNvSpPr>
            <a:spLocks noChangeArrowheads="1"/>
          </p:cNvSpPr>
          <p:nvPr/>
        </p:nvSpPr>
        <p:spPr bwMode="auto">
          <a:xfrm rot="-5400000">
            <a:off x="6134100" y="5829300"/>
            <a:ext cx="685800" cy="1066800"/>
          </a:xfrm>
          <a:prstGeom prst="can">
            <a:avLst>
              <a:gd name="adj" fmla="val 38889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72" name="Line 56"/>
          <p:cNvSpPr>
            <a:spLocks noChangeShapeType="1"/>
          </p:cNvSpPr>
          <p:nvPr/>
        </p:nvSpPr>
        <p:spPr bwMode="auto">
          <a:xfrm flipV="1">
            <a:off x="6858000" y="32766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73" name="Line 57"/>
          <p:cNvSpPr>
            <a:spLocks noChangeShapeType="1"/>
          </p:cNvSpPr>
          <p:nvPr/>
        </p:nvSpPr>
        <p:spPr bwMode="auto">
          <a:xfrm flipH="1">
            <a:off x="5334000" y="3276600"/>
            <a:ext cx="15240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9274" name="Group 58"/>
          <p:cNvGrpSpPr>
            <a:grpSpLocks/>
          </p:cNvGrpSpPr>
          <p:nvPr/>
        </p:nvGrpSpPr>
        <p:grpSpPr bwMode="auto">
          <a:xfrm>
            <a:off x="4876800" y="2362200"/>
            <a:ext cx="990600" cy="990600"/>
            <a:chOff x="3072" y="1296"/>
            <a:chExt cx="624" cy="624"/>
          </a:xfrm>
        </p:grpSpPr>
        <p:grpSp>
          <p:nvGrpSpPr>
            <p:cNvPr id="9275" name="Group 59"/>
            <p:cNvGrpSpPr>
              <a:grpSpLocks/>
            </p:cNvGrpSpPr>
            <p:nvPr/>
          </p:nvGrpSpPr>
          <p:grpSpPr bwMode="auto">
            <a:xfrm>
              <a:off x="3072" y="1296"/>
              <a:ext cx="624" cy="624"/>
              <a:chOff x="1728" y="2256"/>
              <a:chExt cx="624" cy="624"/>
            </a:xfrm>
          </p:grpSpPr>
          <p:sp>
            <p:nvSpPr>
              <p:cNvPr id="9276" name="AutoShape 60"/>
              <p:cNvSpPr>
                <a:spLocks noChangeArrowheads="1"/>
              </p:cNvSpPr>
              <p:nvPr/>
            </p:nvSpPr>
            <p:spPr bwMode="auto">
              <a:xfrm rot="-5400000">
                <a:off x="1824" y="2448"/>
                <a:ext cx="432" cy="432"/>
              </a:xfrm>
              <a:prstGeom prst="flowChartSor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77" name="Oval 61"/>
              <p:cNvSpPr>
                <a:spLocks noChangeArrowheads="1"/>
              </p:cNvSpPr>
              <p:nvPr/>
            </p:nvSpPr>
            <p:spPr bwMode="auto">
              <a:xfrm>
                <a:off x="1728" y="2592"/>
                <a:ext cx="144" cy="9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78" name="Oval 62"/>
              <p:cNvSpPr>
                <a:spLocks noChangeArrowheads="1"/>
              </p:cNvSpPr>
              <p:nvPr/>
            </p:nvSpPr>
            <p:spPr bwMode="auto">
              <a:xfrm>
                <a:off x="2208" y="2592"/>
                <a:ext cx="144" cy="9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79" name="Rectangle 63" descr="Широкий диагональный 2"/>
              <p:cNvSpPr>
                <a:spLocks noChangeArrowheads="1"/>
              </p:cNvSpPr>
              <p:nvPr/>
            </p:nvSpPr>
            <p:spPr bwMode="auto">
              <a:xfrm>
                <a:off x="1920" y="2256"/>
                <a:ext cx="240" cy="144"/>
              </a:xfrm>
              <a:prstGeom prst="rect">
                <a:avLst/>
              </a:prstGeom>
              <a:pattFill prst="wdUpDiag">
                <a:fgClr>
                  <a:schemeClr val="tx2"/>
                </a:fgClr>
                <a:bgClr>
                  <a:srgbClr val="FFFF99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9280" name="Line 64"/>
            <p:cNvSpPr>
              <a:spLocks noChangeShapeType="1"/>
            </p:cNvSpPr>
            <p:nvPr/>
          </p:nvSpPr>
          <p:spPr bwMode="auto">
            <a:xfrm>
              <a:off x="3264" y="144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281" name="Group 65"/>
          <p:cNvGrpSpPr>
            <a:grpSpLocks/>
          </p:cNvGrpSpPr>
          <p:nvPr/>
        </p:nvGrpSpPr>
        <p:grpSpPr bwMode="auto">
          <a:xfrm>
            <a:off x="5867400" y="3429000"/>
            <a:ext cx="2682875" cy="2590800"/>
            <a:chOff x="3696" y="2160"/>
            <a:chExt cx="1690" cy="1632"/>
          </a:xfrm>
        </p:grpSpPr>
        <p:sp>
          <p:nvSpPr>
            <p:cNvPr id="9282" name="AutoShape 66"/>
            <p:cNvSpPr>
              <a:spLocks noChangeArrowheads="1"/>
            </p:cNvSpPr>
            <p:nvPr/>
          </p:nvSpPr>
          <p:spPr bwMode="auto">
            <a:xfrm>
              <a:off x="3792" y="2688"/>
              <a:ext cx="240" cy="144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83" name="AutoShape 67"/>
            <p:cNvSpPr>
              <a:spLocks noChangeArrowheads="1"/>
            </p:cNvSpPr>
            <p:nvPr/>
          </p:nvSpPr>
          <p:spPr bwMode="auto">
            <a:xfrm flipH="1">
              <a:off x="4704" y="3504"/>
              <a:ext cx="336" cy="96"/>
            </a:xfrm>
            <a:prstGeom prst="rightArrow">
              <a:avLst>
                <a:gd name="adj1" fmla="val 50000"/>
                <a:gd name="adj2" fmla="val 87500"/>
              </a:avLst>
            </a:pr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284" name="Group 68"/>
            <p:cNvGrpSpPr>
              <a:grpSpLocks/>
            </p:cNvGrpSpPr>
            <p:nvPr/>
          </p:nvGrpSpPr>
          <p:grpSpPr bwMode="auto">
            <a:xfrm>
              <a:off x="4080" y="2160"/>
              <a:ext cx="672" cy="1584"/>
              <a:chOff x="4080" y="2160"/>
              <a:chExt cx="672" cy="1584"/>
            </a:xfrm>
          </p:grpSpPr>
          <p:sp>
            <p:nvSpPr>
              <p:cNvPr id="9285" name="Line 69"/>
              <p:cNvSpPr>
                <a:spLocks noChangeShapeType="1"/>
              </p:cNvSpPr>
              <p:nvPr/>
            </p:nvSpPr>
            <p:spPr bwMode="auto">
              <a:xfrm flipV="1">
                <a:off x="4608" y="2160"/>
                <a:ext cx="0" cy="14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86" name="AutoShape 70"/>
              <p:cNvSpPr>
                <a:spLocks noChangeArrowheads="1"/>
              </p:cNvSpPr>
              <p:nvPr/>
            </p:nvSpPr>
            <p:spPr bwMode="auto">
              <a:xfrm>
                <a:off x="4416" y="2400"/>
                <a:ext cx="336" cy="576"/>
              </a:xfrm>
              <a:prstGeom prst="flowChartMagneticDisk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87" name="AutoShape 71"/>
              <p:cNvSpPr>
                <a:spLocks noChangeArrowheads="1"/>
              </p:cNvSpPr>
              <p:nvPr/>
            </p:nvSpPr>
            <p:spPr bwMode="auto">
              <a:xfrm>
                <a:off x="4416" y="2688"/>
                <a:ext cx="336" cy="144"/>
              </a:xfrm>
              <a:prstGeom prst="flowChartMagneticDisk">
                <a:avLst/>
              </a:prstGeom>
              <a:gradFill rotWithShape="0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288" name="Group 72"/>
              <p:cNvGrpSpPr>
                <a:grpSpLocks/>
              </p:cNvGrpSpPr>
              <p:nvPr/>
            </p:nvGrpSpPr>
            <p:grpSpPr bwMode="auto">
              <a:xfrm>
                <a:off x="4560" y="3264"/>
                <a:ext cx="96" cy="480"/>
                <a:chOff x="4416" y="2736"/>
                <a:chExt cx="96" cy="480"/>
              </a:xfrm>
            </p:grpSpPr>
            <p:sp>
              <p:nvSpPr>
                <p:cNvPr id="9289" name="AutoShape 73"/>
                <p:cNvSpPr>
                  <a:spLocks noChangeArrowheads="1"/>
                </p:cNvSpPr>
                <p:nvPr/>
              </p:nvSpPr>
              <p:spPr bwMode="auto">
                <a:xfrm>
                  <a:off x="4416" y="2736"/>
                  <a:ext cx="96" cy="480"/>
                </a:xfrm>
                <a:prstGeom prst="can">
                  <a:avLst>
                    <a:gd name="adj" fmla="val 125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90" name="Rectangle 74"/>
                <p:cNvSpPr>
                  <a:spLocks noChangeArrowheads="1"/>
                </p:cNvSpPr>
                <p:nvPr/>
              </p:nvSpPr>
              <p:spPr bwMode="auto">
                <a:xfrm>
                  <a:off x="4416" y="3072"/>
                  <a:ext cx="96" cy="48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91" name="Rectangle 75"/>
                <p:cNvSpPr>
                  <a:spLocks noChangeArrowheads="1"/>
                </p:cNvSpPr>
                <p:nvPr/>
              </p:nvSpPr>
              <p:spPr bwMode="auto">
                <a:xfrm>
                  <a:off x="4416" y="2928"/>
                  <a:ext cx="96" cy="48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9292" name="Group 76"/>
              <p:cNvGrpSpPr>
                <a:grpSpLocks/>
              </p:cNvGrpSpPr>
              <p:nvPr/>
            </p:nvGrpSpPr>
            <p:grpSpPr bwMode="auto">
              <a:xfrm>
                <a:off x="4080" y="2448"/>
                <a:ext cx="96" cy="480"/>
                <a:chOff x="4416" y="2736"/>
                <a:chExt cx="96" cy="480"/>
              </a:xfrm>
            </p:grpSpPr>
            <p:sp>
              <p:nvSpPr>
                <p:cNvPr id="9293" name="AutoShape 77"/>
                <p:cNvSpPr>
                  <a:spLocks noChangeArrowheads="1"/>
                </p:cNvSpPr>
                <p:nvPr/>
              </p:nvSpPr>
              <p:spPr bwMode="auto">
                <a:xfrm>
                  <a:off x="4416" y="2736"/>
                  <a:ext cx="96" cy="480"/>
                </a:xfrm>
                <a:prstGeom prst="can">
                  <a:avLst>
                    <a:gd name="adj" fmla="val 125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94" name="Rectangle 78"/>
                <p:cNvSpPr>
                  <a:spLocks noChangeArrowheads="1"/>
                </p:cNvSpPr>
                <p:nvPr/>
              </p:nvSpPr>
              <p:spPr bwMode="auto">
                <a:xfrm>
                  <a:off x="4416" y="3072"/>
                  <a:ext cx="96" cy="48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95" name="Rectangle 79"/>
                <p:cNvSpPr>
                  <a:spLocks noChangeArrowheads="1"/>
                </p:cNvSpPr>
                <p:nvPr/>
              </p:nvSpPr>
              <p:spPr bwMode="auto">
                <a:xfrm>
                  <a:off x="4416" y="2928"/>
                  <a:ext cx="96" cy="48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9296" name="Line 80"/>
              <p:cNvSpPr>
                <a:spLocks noChangeShapeType="1"/>
              </p:cNvSpPr>
              <p:nvPr/>
            </p:nvSpPr>
            <p:spPr bwMode="auto">
              <a:xfrm rot="20086049" flipH="1">
                <a:off x="4176" y="2592"/>
                <a:ext cx="240" cy="1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97" name="Line 81"/>
              <p:cNvSpPr>
                <a:spLocks noChangeShapeType="1"/>
              </p:cNvSpPr>
              <p:nvPr/>
            </p:nvSpPr>
            <p:spPr bwMode="auto">
              <a:xfrm rot="1674048" flipH="1">
                <a:off x="4160" y="2827"/>
                <a:ext cx="254" cy="9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98" name="Line 82"/>
              <p:cNvSpPr>
                <a:spLocks noChangeShapeType="1"/>
              </p:cNvSpPr>
              <p:nvPr/>
            </p:nvSpPr>
            <p:spPr bwMode="auto">
              <a:xfrm flipV="1">
                <a:off x="4128" y="2208"/>
                <a:ext cx="0" cy="5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99" name="Line 83"/>
              <p:cNvSpPr>
                <a:spLocks noChangeShapeType="1"/>
              </p:cNvSpPr>
              <p:nvPr/>
            </p:nvSpPr>
            <p:spPr bwMode="auto">
              <a:xfrm flipV="1">
                <a:off x="4128" y="2160"/>
                <a:ext cx="432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300" name="Group 84"/>
            <p:cNvGrpSpPr>
              <a:grpSpLocks/>
            </p:cNvGrpSpPr>
            <p:nvPr/>
          </p:nvGrpSpPr>
          <p:grpSpPr bwMode="auto">
            <a:xfrm>
              <a:off x="3936" y="3456"/>
              <a:ext cx="576" cy="336"/>
              <a:chOff x="3936" y="3456"/>
              <a:chExt cx="576" cy="336"/>
            </a:xfrm>
          </p:grpSpPr>
          <p:sp>
            <p:nvSpPr>
              <p:cNvPr id="9301" name="Line 85"/>
              <p:cNvSpPr>
                <a:spLocks noChangeShapeType="1"/>
              </p:cNvSpPr>
              <p:nvPr/>
            </p:nvSpPr>
            <p:spPr bwMode="auto">
              <a:xfrm flipH="1">
                <a:off x="3936" y="3456"/>
                <a:ext cx="576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02" name="Line 86"/>
              <p:cNvSpPr>
                <a:spLocks noChangeShapeType="1"/>
              </p:cNvSpPr>
              <p:nvPr/>
            </p:nvSpPr>
            <p:spPr bwMode="auto">
              <a:xfrm>
                <a:off x="3936" y="3456"/>
                <a:ext cx="0" cy="336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03" name="Line 87"/>
              <p:cNvSpPr>
                <a:spLocks noChangeShapeType="1"/>
              </p:cNvSpPr>
              <p:nvPr/>
            </p:nvSpPr>
            <p:spPr bwMode="auto">
              <a:xfrm flipH="1">
                <a:off x="4224" y="3600"/>
                <a:ext cx="288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04" name="Line 88"/>
              <p:cNvSpPr>
                <a:spLocks noChangeShapeType="1"/>
              </p:cNvSpPr>
              <p:nvPr/>
            </p:nvSpPr>
            <p:spPr bwMode="auto">
              <a:xfrm>
                <a:off x="4224" y="3600"/>
                <a:ext cx="0" cy="192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305" name="AutoShape 89"/>
            <p:cNvSpPr>
              <a:spLocks noChangeArrowheads="1"/>
            </p:cNvSpPr>
            <p:nvPr/>
          </p:nvSpPr>
          <p:spPr bwMode="auto">
            <a:xfrm rot="16200000" flipH="1">
              <a:off x="3648" y="2784"/>
              <a:ext cx="288" cy="192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06" name="AutoShape 90"/>
            <p:cNvSpPr>
              <a:spLocks noChangeArrowheads="1"/>
            </p:cNvSpPr>
            <p:nvPr/>
          </p:nvSpPr>
          <p:spPr bwMode="auto">
            <a:xfrm rot="-21138530">
              <a:off x="3747" y="3020"/>
              <a:ext cx="1347" cy="144"/>
            </a:xfrm>
            <a:prstGeom prst="leftArrow">
              <a:avLst>
                <a:gd name="adj1" fmla="val 50000"/>
                <a:gd name="adj2" fmla="val 233854"/>
              </a:avLst>
            </a:pr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07" name="Text Box 91"/>
            <p:cNvSpPr txBox="1">
              <a:spLocks noChangeArrowheads="1"/>
            </p:cNvSpPr>
            <p:nvPr/>
          </p:nvSpPr>
          <p:spPr bwMode="auto">
            <a:xfrm>
              <a:off x="5040" y="3072"/>
              <a:ext cx="346" cy="5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ru-RU" sz="3600" baseline="6000">
                  <a:solidFill>
                    <a:srgbClr val="990099"/>
                  </a:solidFill>
                </a:rPr>
                <a:t>Масло</a:t>
              </a:r>
            </a:p>
          </p:txBody>
        </p:sp>
      </p:grpSp>
      <p:grpSp>
        <p:nvGrpSpPr>
          <p:cNvPr id="9369" name="Group 153"/>
          <p:cNvGrpSpPr>
            <a:grpSpLocks/>
          </p:cNvGrpSpPr>
          <p:nvPr/>
        </p:nvGrpSpPr>
        <p:grpSpPr bwMode="auto">
          <a:xfrm>
            <a:off x="6477000" y="3200400"/>
            <a:ext cx="914400" cy="381000"/>
            <a:chOff x="4080" y="2016"/>
            <a:chExt cx="576" cy="240"/>
          </a:xfrm>
        </p:grpSpPr>
        <p:sp>
          <p:nvSpPr>
            <p:cNvPr id="9357" name="Oval 141"/>
            <p:cNvSpPr>
              <a:spLocks noChangeArrowheads="1"/>
            </p:cNvSpPr>
            <p:nvPr/>
          </p:nvSpPr>
          <p:spPr bwMode="auto">
            <a:xfrm>
              <a:off x="4080" y="2208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58" name="Oval 142"/>
            <p:cNvSpPr>
              <a:spLocks noChangeArrowheads="1"/>
            </p:cNvSpPr>
            <p:nvPr/>
          </p:nvSpPr>
          <p:spPr bwMode="auto">
            <a:xfrm>
              <a:off x="4560" y="2160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59" name="Oval 143"/>
            <p:cNvSpPr>
              <a:spLocks noChangeArrowheads="1"/>
            </p:cNvSpPr>
            <p:nvPr/>
          </p:nvSpPr>
          <p:spPr bwMode="auto">
            <a:xfrm>
              <a:off x="4272" y="2160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360" name="Oval 144"/>
            <p:cNvSpPr>
              <a:spLocks noChangeArrowheads="1"/>
            </p:cNvSpPr>
            <p:nvPr/>
          </p:nvSpPr>
          <p:spPr bwMode="auto">
            <a:xfrm>
              <a:off x="4272" y="2016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378" name="Group 162"/>
          <p:cNvGrpSpPr>
            <a:grpSpLocks/>
          </p:cNvGrpSpPr>
          <p:nvPr/>
        </p:nvGrpSpPr>
        <p:grpSpPr bwMode="auto">
          <a:xfrm>
            <a:off x="4876800" y="2362200"/>
            <a:ext cx="1143000" cy="1905000"/>
            <a:chOff x="3072" y="1488"/>
            <a:chExt cx="720" cy="1200"/>
          </a:xfrm>
        </p:grpSpPr>
        <p:sp>
          <p:nvSpPr>
            <p:cNvPr id="9376" name="Rectangle 160"/>
            <p:cNvSpPr>
              <a:spLocks noChangeArrowheads="1"/>
            </p:cNvSpPr>
            <p:nvPr/>
          </p:nvSpPr>
          <p:spPr bwMode="auto">
            <a:xfrm>
              <a:off x="3360" y="2304"/>
              <a:ext cx="48" cy="384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346" name="Group 130"/>
            <p:cNvGrpSpPr>
              <a:grpSpLocks/>
            </p:cNvGrpSpPr>
            <p:nvPr/>
          </p:nvGrpSpPr>
          <p:grpSpPr bwMode="auto">
            <a:xfrm>
              <a:off x="3072" y="1488"/>
              <a:ext cx="624" cy="720"/>
              <a:chOff x="3072" y="1488"/>
              <a:chExt cx="624" cy="720"/>
            </a:xfrm>
          </p:grpSpPr>
          <p:sp>
            <p:nvSpPr>
              <p:cNvPr id="9347" name="AutoShape 131"/>
              <p:cNvSpPr>
                <a:spLocks/>
              </p:cNvSpPr>
              <p:nvPr/>
            </p:nvSpPr>
            <p:spPr bwMode="auto">
              <a:xfrm>
                <a:off x="3312" y="2064"/>
                <a:ext cx="48" cy="144"/>
              </a:xfrm>
              <a:prstGeom prst="rightBracket">
                <a:avLst>
                  <a:gd name="adj" fmla="val 25000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348" name="AutoShape 132"/>
              <p:cNvSpPr>
                <a:spLocks/>
              </p:cNvSpPr>
              <p:nvPr/>
            </p:nvSpPr>
            <p:spPr bwMode="auto">
              <a:xfrm flipH="1">
                <a:off x="3408" y="2064"/>
                <a:ext cx="48" cy="144"/>
              </a:xfrm>
              <a:prstGeom prst="rightBracket">
                <a:avLst>
                  <a:gd name="adj" fmla="val 25000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349" name="Group 133"/>
              <p:cNvGrpSpPr>
                <a:grpSpLocks/>
              </p:cNvGrpSpPr>
              <p:nvPr/>
            </p:nvGrpSpPr>
            <p:grpSpPr bwMode="auto">
              <a:xfrm>
                <a:off x="3072" y="1488"/>
                <a:ext cx="624" cy="624"/>
                <a:chOff x="3072" y="1296"/>
                <a:chExt cx="624" cy="624"/>
              </a:xfrm>
            </p:grpSpPr>
            <p:grpSp>
              <p:nvGrpSpPr>
                <p:cNvPr id="9350" name="Group 134"/>
                <p:cNvGrpSpPr>
                  <a:grpSpLocks/>
                </p:cNvGrpSpPr>
                <p:nvPr/>
              </p:nvGrpSpPr>
              <p:grpSpPr bwMode="auto">
                <a:xfrm>
                  <a:off x="3072" y="1296"/>
                  <a:ext cx="624" cy="624"/>
                  <a:chOff x="1728" y="2256"/>
                  <a:chExt cx="624" cy="624"/>
                </a:xfrm>
              </p:grpSpPr>
              <p:sp>
                <p:nvSpPr>
                  <p:cNvPr id="9351" name="AutoShape 13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824" y="2448"/>
                    <a:ext cx="432" cy="432"/>
                  </a:xfrm>
                  <a:prstGeom prst="flowChartSort">
                    <a:avLst/>
                  </a:prstGeom>
                  <a:noFill/>
                  <a:ln w="381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352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2592"/>
                    <a:ext cx="144" cy="96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353" name="Oval 137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2592"/>
                    <a:ext cx="144" cy="96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9354" name="Rectangle 138" descr="Широкий диагональный 2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256"/>
                    <a:ext cx="240" cy="144"/>
                  </a:xfrm>
                  <a:prstGeom prst="rect">
                    <a:avLst/>
                  </a:prstGeom>
                  <a:pattFill prst="wdUpDiag">
                    <a:fgClr>
                      <a:schemeClr val="tx2"/>
                    </a:fgClr>
                    <a:bgClr>
                      <a:srgbClr val="FFFF99"/>
                    </a:bgClr>
                  </a:patt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9355" name="Line 139"/>
                <p:cNvSpPr>
                  <a:spLocks noChangeShapeType="1"/>
                </p:cNvSpPr>
                <p:nvPr/>
              </p:nvSpPr>
              <p:spPr bwMode="auto">
                <a:xfrm>
                  <a:off x="3264" y="1440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9370" name="Group 154"/>
            <p:cNvGrpSpPr>
              <a:grpSpLocks/>
            </p:cNvGrpSpPr>
            <p:nvPr/>
          </p:nvGrpSpPr>
          <p:grpSpPr bwMode="auto">
            <a:xfrm>
              <a:off x="3168" y="2208"/>
              <a:ext cx="624" cy="336"/>
              <a:chOff x="3168" y="2256"/>
              <a:chExt cx="624" cy="336"/>
            </a:xfrm>
          </p:grpSpPr>
          <p:sp>
            <p:nvSpPr>
              <p:cNvPr id="9371" name="AutoShape 155"/>
              <p:cNvSpPr>
                <a:spLocks noChangeArrowheads="1"/>
              </p:cNvSpPr>
              <p:nvPr/>
            </p:nvSpPr>
            <p:spPr bwMode="auto">
              <a:xfrm>
                <a:off x="3168" y="2256"/>
                <a:ext cx="336" cy="336"/>
              </a:xfrm>
              <a:prstGeom prst="curvedRightArrow">
                <a:avLst>
                  <a:gd name="adj1" fmla="val 20000"/>
                  <a:gd name="adj2" fmla="val 40000"/>
                  <a:gd name="adj3" fmla="val 33333"/>
                </a:avLst>
              </a:prstGeom>
              <a:solidFill>
                <a:srgbClr val="FF846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372" name="Text Box 156"/>
              <p:cNvSpPr txBox="1">
                <a:spLocks noChangeArrowheads="1"/>
              </p:cNvSpPr>
              <p:nvPr/>
            </p:nvSpPr>
            <p:spPr bwMode="auto">
              <a:xfrm>
                <a:off x="3420" y="2256"/>
                <a:ext cx="3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/>
                  <a:t>Ма</a:t>
                </a:r>
              </a:p>
            </p:txBody>
          </p:sp>
        </p:grpSp>
      </p:grpSp>
      <p:sp>
        <p:nvSpPr>
          <p:cNvPr id="9373" name="AutoShape 157"/>
          <p:cNvSpPr>
            <a:spLocks noChangeArrowheads="1"/>
          </p:cNvSpPr>
          <p:nvPr/>
        </p:nvSpPr>
        <p:spPr bwMode="auto">
          <a:xfrm rot="-5400000">
            <a:off x="6172200" y="6248400"/>
            <a:ext cx="685800" cy="2286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666633">
                  <a:gamma/>
                  <a:shade val="46275"/>
                  <a:invGamma/>
                </a:srgbClr>
              </a:gs>
              <a:gs pos="50000">
                <a:srgbClr val="666633"/>
              </a:gs>
              <a:gs pos="100000">
                <a:srgbClr val="6666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374" name="AutoShape 158"/>
          <p:cNvSpPr>
            <a:spLocks noChangeArrowheads="1"/>
          </p:cNvSpPr>
          <p:nvPr/>
        </p:nvSpPr>
        <p:spPr bwMode="auto">
          <a:xfrm>
            <a:off x="3962400" y="6019800"/>
            <a:ext cx="1219200" cy="304800"/>
          </a:xfrm>
          <a:prstGeom prst="leftRightArrow">
            <a:avLst>
              <a:gd name="adj1" fmla="val 50000"/>
              <a:gd name="adj2" fmla="val 80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375" name="Text Box 159"/>
          <p:cNvSpPr txBox="1">
            <a:spLocks noChangeArrowheads="1"/>
          </p:cNvSpPr>
          <p:nvPr/>
        </p:nvSpPr>
        <p:spPr bwMode="auto">
          <a:xfrm>
            <a:off x="3597275" y="5486400"/>
            <a:ext cx="1889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К кольцу НА</a:t>
            </a:r>
          </a:p>
        </p:txBody>
      </p:sp>
      <p:sp>
        <p:nvSpPr>
          <p:cNvPr id="9377" name="Text Box 161"/>
          <p:cNvSpPr txBox="1">
            <a:spLocks noChangeArrowheads="1"/>
          </p:cNvSpPr>
          <p:nvPr/>
        </p:nvSpPr>
        <p:spPr bwMode="auto">
          <a:xfrm>
            <a:off x="4176713" y="4054475"/>
            <a:ext cx="13096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От вала</a:t>
            </a:r>
          </a:p>
          <a:p>
            <a:r>
              <a:rPr lang="ru-RU"/>
              <a:t>турбины</a:t>
            </a:r>
          </a:p>
        </p:txBody>
      </p:sp>
      <p:sp>
        <p:nvSpPr>
          <p:cNvPr id="9379" name="Text Box 163"/>
          <p:cNvSpPr txBox="1">
            <a:spLocks noChangeArrowheads="1"/>
          </p:cNvSpPr>
          <p:nvPr/>
        </p:nvSpPr>
        <p:spPr bwMode="auto">
          <a:xfrm>
            <a:off x="304800" y="2362200"/>
            <a:ext cx="3724275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ru-RU">
                <a:solidFill>
                  <a:srgbClr val="FF3300"/>
                </a:solidFill>
              </a:rPr>
              <a:t>Отличие от регулятора</a:t>
            </a:r>
          </a:p>
          <a:p>
            <a:pPr>
              <a:lnSpc>
                <a:spcPct val="130000"/>
              </a:lnSpc>
            </a:pPr>
            <a:r>
              <a:rPr lang="ru-RU">
                <a:solidFill>
                  <a:srgbClr val="FF3300"/>
                </a:solidFill>
              </a:rPr>
              <a:t>прямого действия</a:t>
            </a:r>
            <a:r>
              <a:rPr lang="ru-RU"/>
              <a:t>-</a:t>
            </a:r>
          </a:p>
          <a:p>
            <a:pPr>
              <a:lnSpc>
                <a:spcPct val="130000"/>
              </a:lnSpc>
            </a:pPr>
            <a:r>
              <a:rPr lang="ru-RU"/>
              <a:t>воздействие на затвор </a:t>
            </a:r>
          </a:p>
          <a:p>
            <a:pPr>
              <a:lnSpc>
                <a:spcPct val="130000"/>
              </a:lnSpc>
            </a:pPr>
            <a:r>
              <a:rPr lang="ru-RU"/>
              <a:t>через </a:t>
            </a:r>
            <a:r>
              <a:rPr lang="ru-RU" sz="3200">
                <a:solidFill>
                  <a:srgbClr val="800000"/>
                </a:solidFill>
              </a:rPr>
              <a:t>гидроусилитель</a:t>
            </a:r>
          </a:p>
        </p:txBody>
      </p:sp>
      <p:sp>
        <p:nvSpPr>
          <p:cNvPr id="9380" name="Rectangle 164"/>
          <p:cNvSpPr>
            <a:spLocks noChangeArrowheads="1"/>
          </p:cNvSpPr>
          <p:nvPr/>
        </p:nvSpPr>
        <p:spPr bwMode="auto">
          <a:xfrm>
            <a:off x="5943600" y="2971800"/>
            <a:ext cx="2743200" cy="3886200"/>
          </a:xfrm>
          <a:prstGeom prst="rect">
            <a:avLst/>
          </a:prstGeom>
          <a:noFill/>
          <a:ln w="57150">
            <a:solidFill>
              <a:srgbClr val="800000"/>
            </a:solidFill>
            <a:prstDash val="lg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381" name="Text Box 165"/>
          <p:cNvSpPr txBox="1">
            <a:spLocks noChangeArrowheads="1"/>
          </p:cNvSpPr>
          <p:nvPr/>
        </p:nvSpPr>
        <p:spPr bwMode="auto">
          <a:xfrm>
            <a:off x="152400" y="4724400"/>
            <a:ext cx="3500438" cy="1927225"/>
          </a:xfrm>
          <a:prstGeom prst="rect">
            <a:avLst/>
          </a:prstGeom>
          <a:solidFill>
            <a:schemeClr val="hlink"/>
          </a:solidFill>
          <a:ln w="9525">
            <a:pattFill prst="sphere">
              <a:fgClr>
                <a:srgbClr val="8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6699"/>
                </a:solidFill>
              </a:rPr>
              <a:t>Особенность</a:t>
            </a:r>
            <a:r>
              <a:rPr lang="ru-RU"/>
              <a:t>: </a:t>
            </a:r>
            <a:r>
              <a:rPr lang="ru-RU">
                <a:solidFill>
                  <a:srgbClr val="3399FF"/>
                </a:solidFill>
              </a:rPr>
              <a:t>равновесие</a:t>
            </a:r>
          </a:p>
          <a:p>
            <a:r>
              <a:rPr lang="ru-RU">
                <a:solidFill>
                  <a:srgbClr val="3399FF"/>
                </a:solidFill>
              </a:rPr>
              <a:t>маятника наступает при</a:t>
            </a:r>
          </a:p>
          <a:p>
            <a:r>
              <a:rPr lang="ru-RU">
                <a:solidFill>
                  <a:srgbClr val="3399FF"/>
                </a:solidFill>
              </a:rPr>
              <a:t>разных соотношениях </a:t>
            </a:r>
          </a:p>
          <a:p>
            <a:r>
              <a:rPr lang="ru-RU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положения и угловой </a:t>
            </a:r>
          </a:p>
          <a:p>
            <a:r>
              <a:rPr lang="ru-RU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скорости маятника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9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9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9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70" grpId="0" animBg="1"/>
      <p:bldP spid="9271" grpId="0" animBg="1"/>
      <p:bldP spid="9272" grpId="0" animBg="1"/>
      <p:bldP spid="9273" grpId="0" animBg="1"/>
      <p:bldP spid="9373" grpId="0" animBg="1"/>
      <p:bldP spid="9374" grpId="0" animBg="1"/>
      <p:bldP spid="9375" grpId="0" autoUpdateAnimBg="0"/>
      <p:bldP spid="9377" grpId="0" autoUpdateAnimBg="0"/>
      <p:bldP spid="9379" grpId="0" autoUpdateAnimBg="0"/>
      <p:bldP spid="9380" grpId="0" animBg="1"/>
      <p:bldP spid="938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C:\Program Files\Microsoft Office 2000\Clipart\WebArt\bd14826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7620000" cy="1943100"/>
          </a:xfrm>
          <a:prstGeom prst="rect">
            <a:avLst/>
          </a:prstGeom>
          <a:noFill/>
        </p:spPr>
      </p:pic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7772400" cy="1143000"/>
          </a:xfrm>
          <a:noFill/>
          <a:ln/>
        </p:spPr>
        <p:txBody>
          <a:bodyPr/>
          <a:lstStyle/>
          <a:p>
            <a:pPr algn="l"/>
            <a:r>
              <a:rPr lang="ru-RU"/>
              <a:t>Гидромеханический регулятор с ЖОС</a:t>
            </a:r>
          </a:p>
        </p:txBody>
      </p:sp>
      <p:sp>
        <p:nvSpPr>
          <p:cNvPr id="7208" name="Line 40"/>
          <p:cNvSpPr>
            <a:spLocks noChangeShapeType="1"/>
          </p:cNvSpPr>
          <p:nvPr/>
        </p:nvSpPr>
        <p:spPr bwMode="auto">
          <a:xfrm>
            <a:off x="3962400" y="3429000"/>
            <a:ext cx="1588" cy="274320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233" name="AutoShape 65"/>
          <p:cNvSpPr>
            <a:spLocks noChangeArrowheads="1"/>
          </p:cNvSpPr>
          <p:nvPr/>
        </p:nvSpPr>
        <p:spPr bwMode="auto">
          <a:xfrm rot="-1333012">
            <a:off x="4038600" y="5943600"/>
            <a:ext cx="3048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34" name="Rectangle 66" descr="Темный горизонтальный"/>
          <p:cNvSpPr>
            <a:spLocks noChangeArrowheads="1"/>
          </p:cNvSpPr>
          <p:nvPr/>
        </p:nvSpPr>
        <p:spPr bwMode="auto">
          <a:xfrm rot="2280467">
            <a:off x="4114800" y="5943600"/>
            <a:ext cx="381000" cy="76200"/>
          </a:xfrm>
          <a:prstGeom prst="rect">
            <a:avLst/>
          </a:prstGeom>
          <a:pattFill prst="dkHorz">
            <a:fgClr>
              <a:schemeClr val="tx2"/>
            </a:fgClr>
            <a:bgClr>
              <a:srgbClr val="FFCC66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36" name="Line 68"/>
          <p:cNvSpPr>
            <a:spLocks noChangeShapeType="1"/>
          </p:cNvSpPr>
          <p:nvPr/>
        </p:nvSpPr>
        <p:spPr bwMode="auto">
          <a:xfrm rot="-23355786">
            <a:off x="4038600" y="61722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7266" name="Group 98"/>
          <p:cNvGrpSpPr>
            <a:grpSpLocks/>
          </p:cNvGrpSpPr>
          <p:nvPr/>
        </p:nvGrpSpPr>
        <p:grpSpPr bwMode="auto">
          <a:xfrm>
            <a:off x="3352800" y="2362200"/>
            <a:ext cx="5197475" cy="4343400"/>
            <a:chOff x="2112" y="1488"/>
            <a:chExt cx="3274" cy="2736"/>
          </a:xfrm>
        </p:grpSpPr>
        <p:sp>
          <p:nvSpPr>
            <p:cNvPr id="7176" name="Line 8"/>
            <p:cNvSpPr>
              <a:spLocks noChangeShapeType="1"/>
            </p:cNvSpPr>
            <p:nvPr/>
          </p:nvSpPr>
          <p:spPr bwMode="auto">
            <a:xfrm>
              <a:off x="2208" y="4032"/>
              <a:ext cx="292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7" name="AutoShape 9"/>
            <p:cNvSpPr>
              <a:spLocks noChangeArrowheads="1"/>
            </p:cNvSpPr>
            <p:nvPr/>
          </p:nvSpPr>
          <p:spPr bwMode="auto">
            <a:xfrm rot="-5400000">
              <a:off x="3864" y="3672"/>
              <a:ext cx="432" cy="672"/>
            </a:xfrm>
            <a:prstGeom prst="can">
              <a:avLst>
                <a:gd name="adj" fmla="val 3888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>
              <a:off x="2112" y="4032"/>
              <a:ext cx="168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9" name="AutoShape 11"/>
            <p:cNvSpPr>
              <a:spLocks noChangeArrowheads="1"/>
            </p:cNvSpPr>
            <p:nvPr/>
          </p:nvSpPr>
          <p:spPr bwMode="auto">
            <a:xfrm rot="-5400000">
              <a:off x="3888" y="3936"/>
              <a:ext cx="432" cy="144"/>
            </a:xfrm>
            <a:prstGeom prst="can">
              <a:avLst>
                <a:gd name="adj" fmla="val 25000"/>
              </a:avLst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 flipV="1">
              <a:off x="4320" y="2064"/>
              <a:ext cx="1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81" name="Line 13"/>
            <p:cNvSpPr>
              <a:spLocks noChangeShapeType="1"/>
            </p:cNvSpPr>
            <p:nvPr/>
          </p:nvSpPr>
          <p:spPr bwMode="auto">
            <a:xfrm flipH="1">
              <a:off x="2448" y="2064"/>
              <a:ext cx="1824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84" name="Group 16"/>
            <p:cNvGrpSpPr>
              <a:grpSpLocks/>
            </p:cNvGrpSpPr>
            <p:nvPr/>
          </p:nvGrpSpPr>
          <p:grpSpPr bwMode="auto">
            <a:xfrm>
              <a:off x="3072" y="1488"/>
              <a:ext cx="720" cy="1152"/>
              <a:chOff x="3072" y="1488"/>
              <a:chExt cx="720" cy="1152"/>
            </a:xfrm>
          </p:grpSpPr>
          <p:sp>
            <p:nvSpPr>
              <p:cNvPr id="7185" name="Rectangle 17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48" cy="384"/>
              </a:xfrm>
              <a:prstGeom prst="rect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7186" name="Group 18"/>
              <p:cNvGrpSpPr>
                <a:grpSpLocks/>
              </p:cNvGrpSpPr>
              <p:nvPr/>
            </p:nvGrpSpPr>
            <p:grpSpPr bwMode="auto">
              <a:xfrm>
                <a:off x="3168" y="2160"/>
                <a:ext cx="624" cy="336"/>
                <a:chOff x="3168" y="2256"/>
                <a:chExt cx="624" cy="336"/>
              </a:xfrm>
            </p:grpSpPr>
            <p:sp>
              <p:nvSpPr>
                <p:cNvPr id="7187" name="AutoShape 19"/>
                <p:cNvSpPr>
                  <a:spLocks noChangeArrowheads="1"/>
                </p:cNvSpPr>
                <p:nvPr/>
              </p:nvSpPr>
              <p:spPr bwMode="auto">
                <a:xfrm>
                  <a:off x="3168" y="2256"/>
                  <a:ext cx="336" cy="336"/>
                </a:xfrm>
                <a:prstGeom prst="curvedRightArrow">
                  <a:avLst>
                    <a:gd name="adj1" fmla="val 20000"/>
                    <a:gd name="adj2" fmla="val 40000"/>
                    <a:gd name="adj3" fmla="val 33333"/>
                  </a:avLst>
                </a:prstGeom>
                <a:solidFill>
                  <a:srgbClr val="FF8467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8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420" y="2256"/>
                  <a:ext cx="372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ru-RU"/>
                    <a:t>Ма</a:t>
                  </a:r>
                </a:p>
              </p:txBody>
            </p:sp>
          </p:grpSp>
          <p:grpSp>
            <p:nvGrpSpPr>
              <p:cNvPr id="7189" name="Group 21"/>
              <p:cNvGrpSpPr>
                <a:grpSpLocks/>
              </p:cNvGrpSpPr>
              <p:nvPr/>
            </p:nvGrpSpPr>
            <p:grpSpPr bwMode="auto">
              <a:xfrm>
                <a:off x="3072" y="1488"/>
                <a:ext cx="624" cy="720"/>
                <a:chOff x="3072" y="1488"/>
                <a:chExt cx="624" cy="720"/>
              </a:xfrm>
            </p:grpSpPr>
            <p:sp>
              <p:nvSpPr>
                <p:cNvPr id="7190" name="AutoShape 22"/>
                <p:cNvSpPr>
                  <a:spLocks/>
                </p:cNvSpPr>
                <p:nvPr/>
              </p:nvSpPr>
              <p:spPr bwMode="auto">
                <a:xfrm>
                  <a:off x="3312" y="2064"/>
                  <a:ext cx="48" cy="144"/>
                </a:xfrm>
                <a:prstGeom prst="rightBracket">
                  <a:avLst>
                    <a:gd name="adj" fmla="val 25000"/>
                  </a:avLst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1" name="AutoShape 23"/>
                <p:cNvSpPr>
                  <a:spLocks/>
                </p:cNvSpPr>
                <p:nvPr/>
              </p:nvSpPr>
              <p:spPr bwMode="auto">
                <a:xfrm flipH="1">
                  <a:off x="3408" y="2064"/>
                  <a:ext cx="48" cy="144"/>
                </a:xfrm>
                <a:prstGeom prst="rightBracket">
                  <a:avLst>
                    <a:gd name="adj" fmla="val 25000"/>
                  </a:avLst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7192" name="Group 24"/>
                <p:cNvGrpSpPr>
                  <a:grpSpLocks/>
                </p:cNvGrpSpPr>
                <p:nvPr/>
              </p:nvGrpSpPr>
              <p:grpSpPr bwMode="auto">
                <a:xfrm>
                  <a:off x="3072" y="1488"/>
                  <a:ext cx="624" cy="624"/>
                  <a:chOff x="3072" y="1296"/>
                  <a:chExt cx="624" cy="624"/>
                </a:xfrm>
              </p:grpSpPr>
              <p:grpSp>
                <p:nvGrpSpPr>
                  <p:cNvPr id="7193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3072" y="1296"/>
                    <a:ext cx="624" cy="624"/>
                    <a:chOff x="1728" y="2256"/>
                    <a:chExt cx="624" cy="624"/>
                  </a:xfrm>
                </p:grpSpPr>
                <p:sp>
                  <p:nvSpPr>
                    <p:cNvPr id="7194" name="AutoShape 26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824" y="2448"/>
                      <a:ext cx="432" cy="432"/>
                    </a:xfrm>
                    <a:prstGeom prst="flowChartSort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195" name="Oval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28" y="2592"/>
                      <a:ext cx="144" cy="96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196" name="Oval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8" y="2592"/>
                      <a:ext cx="144" cy="96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197" name="Rectangle 29" descr="Широкий диагональный 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0" y="2256"/>
                      <a:ext cx="240" cy="144"/>
                    </a:xfrm>
                    <a:prstGeom prst="rect">
                      <a:avLst/>
                    </a:prstGeom>
                    <a:pattFill prst="wdUpDiag">
                      <a:fgClr>
                        <a:schemeClr val="tx2"/>
                      </a:fgClr>
                      <a:bgClr>
                        <a:srgbClr val="FFFF99"/>
                      </a:bgClr>
                    </a:patt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7198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1440"/>
                    <a:ext cx="240" cy="0"/>
                  </a:xfrm>
                  <a:prstGeom prst="lin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7212" name="Oval 44"/>
            <p:cNvSpPr>
              <a:spLocks noChangeArrowheads="1"/>
            </p:cNvSpPr>
            <p:nvPr/>
          </p:nvSpPr>
          <p:spPr bwMode="auto">
            <a:xfrm>
              <a:off x="4080" y="2208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13" name="Oval 45"/>
            <p:cNvSpPr>
              <a:spLocks noChangeArrowheads="1"/>
            </p:cNvSpPr>
            <p:nvPr/>
          </p:nvSpPr>
          <p:spPr bwMode="auto">
            <a:xfrm>
              <a:off x="4560" y="2160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14" name="Oval 46"/>
            <p:cNvSpPr>
              <a:spLocks noChangeArrowheads="1"/>
            </p:cNvSpPr>
            <p:nvPr/>
          </p:nvSpPr>
          <p:spPr bwMode="auto">
            <a:xfrm>
              <a:off x="4272" y="2160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15" name="Oval 47"/>
            <p:cNvSpPr>
              <a:spLocks noChangeArrowheads="1"/>
            </p:cNvSpPr>
            <p:nvPr/>
          </p:nvSpPr>
          <p:spPr bwMode="auto">
            <a:xfrm>
              <a:off x="4272" y="2016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16" name="Oval 48"/>
            <p:cNvSpPr>
              <a:spLocks noChangeArrowheads="1"/>
            </p:cNvSpPr>
            <p:nvPr/>
          </p:nvSpPr>
          <p:spPr bwMode="auto">
            <a:xfrm>
              <a:off x="2448" y="2112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238" name="Group 70"/>
            <p:cNvGrpSpPr>
              <a:grpSpLocks/>
            </p:cNvGrpSpPr>
            <p:nvPr/>
          </p:nvGrpSpPr>
          <p:grpSpPr bwMode="auto">
            <a:xfrm>
              <a:off x="3696" y="2160"/>
              <a:ext cx="1690" cy="1632"/>
              <a:chOff x="3696" y="2160"/>
              <a:chExt cx="1690" cy="1632"/>
            </a:xfrm>
          </p:grpSpPr>
          <p:sp>
            <p:nvSpPr>
              <p:cNvPr id="7239" name="AutoShape 71"/>
              <p:cNvSpPr>
                <a:spLocks noChangeArrowheads="1"/>
              </p:cNvSpPr>
              <p:nvPr/>
            </p:nvSpPr>
            <p:spPr bwMode="auto">
              <a:xfrm>
                <a:off x="3792" y="2688"/>
                <a:ext cx="240" cy="144"/>
              </a:xfrm>
              <a:prstGeom prst="rightArrow">
                <a:avLst>
                  <a:gd name="adj1" fmla="val 50000"/>
                  <a:gd name="adj2" fmla="val 41667"/>
                </a:avLst>
              </a:prstGeom>
              <a:solidFill>
                <a:srgbClr val="99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40" name="AutoShape 72"/>
              <p:cNvSpPr>
                <a:spLocks noChangeArrowheads="1"/>
              </p:cNvSpPr>
              <p:nvPr/>
            </p:nvSpPr>
            <p:spPr bwMode="auto">
              <a:xfrm flipH="1">
                <a:off x="4704" y="3504"/>
                <a:ext cx="336" cy="96"/>
              </a:xfrm>
              <a:prstGeom prst="rightArrow">
                <a:avLst>
                  <a:gd name="adj1" fmla="val 50000"/>
                  <a:gd name="adj2" fmla="val 87500"/>
                </a:avLst>
              </a:prstGeom>
              <a:solidFill>
                <a:srgbClr val="99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7241" name="Group 73"/>
              <p:cNvGrpSpPr>
                <a:grpSpLocks/>
              </p:cNvGrpSpPr>
              <p:nvPr/>
            </p:nvGrpSpPr>
            <p:grpSpPr bwMode="auto">
              <a:xfrm>
                <a:off x="4080" y="2160"/>
                <a:ext cx="672" cy="1584"/>
                <a:chOff x="4080" y="2160"/>
                <a:chExt cx="672" cy="1584"/>
              </a:xfrm>
            </p:grpSpPr>
            <p:sp>
              <p:nvSpPr>
                <p:cNvPr id="7242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4608" y="2160"/>
                  <a:ext cx="0" cy="14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43" name="AutoShape 75"/>
                <p:cNvSpPr>
                  <a:spLocks noChangeArrowheads="1"/>
                </p:cNvSpPr>
                <p:nvPr/>
              </p:nvSpPr>
              <p:spPr bwMode="auto">
                <a:xfrm>
                  <a:off x="4416" y="2400"/>
                  <a:ext cx="336" cy="576"/>
                </a:xfrm>
                <a:prstGeom prst="flowChartMagneticDisk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44" name="AutoShape 76"/>
                <p:cNvSpPr>
                  <a:spLocks noChangeArrowheads="1"/>
                </p:cNvSpPr>
                <p:nvPr/>
              </p:nvSpPr>
              <p:spPr bwMode="auto">
                <a:xfrm>
                  <a:off x="4416" y="2688"/>
                  <a:ext cx="336" cy="144"/>
                </a:xfrm>
                <a:prstGeom prst="flowChartMagneticDisk">
                  <a:avLst/>
                </a:prstGeom>
                <a:gradFill rotWithShape="0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7245" name="Group 77"/>
                <p:cNvGrpSpPr>
                  <a:grpSpLocks/>
                </p:cNvGrpSpPr>
                <p:nvPr/>
              </p:nvGrpSpPr>
              <p:grpSpPr bwMode="auto">
                <a:xfrm>
                  <a:off x="4560" y="3264"/>
                  <a:ext cx="96" cy="480"/>
                  <a:chOff x="4416" y="2736"/>
                  <a:chExt cx="96" cy="480"/>
                </a:xfrm>
              </p:grpSpPr>
              <p:sp>
                <p:nvSpPr>
                  <p:cNvPr id="7246" name="AutoShape 78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736"/>
                    <a:ext cx="96" cy="480"/>
                  </a:xfrm>
                  <a:prstGeom prst="can">
                    <a:avLst>
                      <a:gd name="adj" fmla="val 125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47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3072"/>
                    <a:ext cx="96" cy="48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48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928"/>
                    <a:ext cx="96" cy="48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49" name="Group 81"/>
                <p:cNvGrpSpPr>
                  <a:grpSpLocks/>
                </p:cNvGrpSpPr>
                <p:nvPr/>
              </p:nvGrpSpPr>
              <p:grpSpPr bwMode="auto">
                <a:xfrm>
                  <a:off x="4080" y="2448"/>
                  <a:ext cx="96" cy="480"/>
                  <a:chOff x="4416" y="2736"/>
                  <a:chExt cx="96" cy="480"/>
                </a:xfrm>
              </p:grpSpPr>
              <p:sp>
                <p:nvSpPr>
                  <p:cNvPr id="7250" name="AutoShape 82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736"/>
                    <a:ext cx="96" cy="480"/>
                  </a:xfrm>
                  <a:prstGeom prst="can">
                    <a:avLst>
                      <a:gd name="adj" fmla="val 125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51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3072"/>
                    <a:ext cx="96" cy="48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52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928"/>
                    <a:ext cx="96" cy="48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7253" name="Line 85"/>
                <p:cNvSpPr>
                  <a:spLocks noChangeShapeType="1"/>
                </p:cNvSpPr>
                <p:nvPr/>
              </p:nvSpPr>
              <p:spPr bwMode="auto">
                <a:xfrm rot="20086049" flipH="1">
                  <a:off x="4176" y="2592"/>
                  <a:ext cx="240" cy="1"/>
                </a:xfrm>
                <a:prstGeom prst="line">
                  <a:avLst/>
                </a:prstGeom>
                <a:noFill/>
                <a:ln w="57150" cmpd="thinThick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54" name="Line 86"/>
                <p:cNvSpPr>
                  <a:spLocks noChangeShapeType="1"/>
                </p:cNvSpPr>
                <p:nvPr/>
              </p:nvSpPr>
              <p:spPr bwMode="auto">
                <a:xfrm rot="1674048" flipH="1">
                  <a:off x="4160" y="2827"/>
                  <a:ext cx="254" cy="9"/>
                </a:xfrm>
                <a:prstGeom prst="line">
                  <a:avLst/>
                </a:prstGeom>
                <a:noFill/>
                <a:ln w="57150" cmpd="thinThick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55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4128" y="2208"/>
                  <a:ext cx="0" cy="5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56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4128" y="2160"/>
                  <a:ext cx="432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257" name="Group 89"/>
              <p:cNvGrpSpPr>
                <a:grpSpLocks/>
              </p:cNvGrpSpPr>
              <p:nvPr/>
            </p:nvGrpSpPr>
            <p:grpSpPr bwMode="auto">
              <a:xfrm>
                <a:off x="3936" y="3456"/>
                <a:ext cx="576" cy="336"/>
                <a:chOff x="3936" y="3456"/>
                <a:chExt cx="576" cy="336"/>
              </a:xfrm>
            </p:grpSpPr>
            <p:sp>
              <p:nvSpPr>
                <p:cNvPr id="7258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3936" y="3456"/>
                  <a:ext cx="576" cy="0"/>
                </a:xfrm>
                <a:prstGeom prst="line">
                  <a:avLst/>
                </a:prstGeom>
                <a:noFill/>
                <a:ln w="38100" cmpd="dbl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59" name="Line 91"/>
                <p:cNvSpPr>
                  <a:spLocks noChangeShapeType="1"/>
                </p:cNvSpPr>
                <p:nvPr/>
              </p:nvSpPr>
              <p:spPr bwMode="auto">
                <a:xfrm>
                  <a:off x="3936" y="3456"/>
                  <a:ext cx="0" cy="336"/>
                </a:xfrm>
                <a:prstGeom prst="line">
                  <a:avLst/>
                </a:prstGeom>
                <a:noFill/>
                <a:ln w="38100" cmpd="dbl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60" name="Line 92"/>
                <p:cNvSpPr>
                  <a:spLocks noChangeShapeType="1"/>
                </p:cNvSpPr>
                <p:nvPr/>
              </p:nvSpPr>
              <p:spPr bwMode="auto">
                <a:xfrm flipH="1">
                  <a:off x="4224" y="3600"/>
                  <a:ext cx="288" cy="0"/>
                </a:xfrm>
                <a:prstGeom prst="line">
                  <a:avLst/>
                </a:prstGeom>
                <a:noFill/>
                <a:ln w="38100" cmpd="dbl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61" name="Line 93"/>
                <p:cNvSpPr>
                  <a:spLocks noChangeShapeType="1"/>
                </p:cNvSpPr>
                <p:nvPr/>
              </p:nvSpPr>
              <p:spPr bwMode="auto">
                <a:xfrm>
                  <a:off x="4224" y="3600"/>
                  <a:ext cx="0" cy="192"/>
                </a:xfrm>
                <a:prstGeom prst="line">
                  <a:avLst/>
                </a:prstGeom>
                <a:noFill/>
                <a:ln w="38100" cmpd="dbl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7262" name="AutoShape 94"/>
              <p:cNvSpPr>
                <a:spLocks noChangeArrowheads="1"/>
              </p:cNvSpPr>
              <p:nvPr/>
            </p:nvSpPr>
            <p:spPr bwMode="auto">
              <a:xfrm rot="16200000" flipH="1">
                <a:off x="3648" y="2784"/>
                <a:ext cx="288" cy="192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99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63" name="AutoShape 95"/>
              <p:cNvSpPr>
                <a:spLocks noChangeArrowheads="1"/>
              </p:cNvSpPr>
              <p:nvPr/>
            </p:nvSpPr>
            <p:spPr bwMode="auto">
              <a:xfrm rot="-21138530">
                <a:off x="3747" y="3020"/>
                <a:ext cx="1347" cy="144"/>
              </a:xfrm>
              <a:prstGeom prst="leftArrow">
                <a:avLst>
                  <a:gd name="adj1" fmla="val 50000"/>
                  <a:gd name="adj2" fmla="val 233854"/>
                </a:avLst>
              </a:prstGeom>
              <a:solidFill>
                <a:srgbClr val="99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64" name="Text Box 96"/>
              <p:cNvSpPr txBox="1">
                <a:spLocks noChangeArrowheads="1"/>
              </p:cNvSpPr>
              <p:nvPr/>
            </p:nvSpPr>
            <p:spPr bwMode="auto">
              <a:xfrm>
                <a:off x="5040" y="3072"/>
                <a:ext cx="346" cy="5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eaVert" wrap="none">
                <a:spAutoFit/>
              </a:bodyPr>
              <a:lstStyle/>
              <a:p>
                <a:r>
                  <a:rPr lang="ru-RU" sz="3600" baseline="6000">
                    <a:solidFill>
                      <a:srgbClr val="990099"/>
                    </a:solidFill>
                  </a:rPr>
                  <a:t>Масло</a:t>
                </a:r>
              </a:p>
            </p:txBody>
          </p:sp>
        </p:grpSp>
      </p:grpSp>
      <p:sp>
        <p:nvSpPr>
          <p:cNvPr id="7267" name="Text Box 99"/>
          <p:cNvSpPr txBox="1">
            <a:spLocks noChangeArrowheads="1"/>
          </p:cNvSpPr>
          <p:nvPr/>
        </p:nvSpPr>
        <p:spPr bwMode="auto">
          <a:xfrm>
            <a:off x="228600" y="2743200"/>
            <a:ext cx="2817813" cy="188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ru-RU" sz="2800">
                <a:solidFill>
                  <a:srgbClr val="9900CC"/>
                </a:solidFill>
                <a:latin typeface="Rockwell Extra Bold" pitchFamily="18" charset="0"/>
              </a:rPr>
              <a:t>ЖОС возвращает</a:t>
            </a:r>
          </a:p>
          <a:p>
            <a:pPr>
              <a:lnSpc>
                <a:spcPct val="140000"/>
              </a:lnSpc>
            </a:pPr>
            <a:r>
              <a:rPr lang="ru-RU" sz="2800">
                <a:solidFill>
                  <a:srgbClr val="9900CC"/>
                </a:solidFill>
                <a:latin typeface="Rockwell Extra Bold" pitchFamily="18" charset="0"/>
              </a:rPr>
              <a:t>маятник в точку</a:t>
            </a:r>
          </a:p>
          <a:p>
            <a:pPr>
              <a:lnSpc>
                <a:spcPct val="140000"/>
              </a:lnSpc>
            </a:pPr>
            <a:r>
              <a:rPr lang="ru-RU" sz="2800">
                <a:solidFill>
                  <a:srgbClr val="9900CC"/>
                </a:solidFill>
                <a:latin typeface="Rockwell Extra Bold" pitchFamily="18" charset="0"/>
              </a:rPr>
              <a:t>равновесия</a:t>
            </a:r>
          </a:p>
        </p:txBody>
      </p:sp>
      <p:sp>
        <p:nvSpPr>
          <p:cNvPr id="7268" name="Text Box 100"/>
          <p:cNvSpPr txBox="1">
            <a:spLocks noChangeArrowheads="1"/>
          </p:cNvSpPr>
          <p:nvPr/>
        </p:nvSpPr>
        <p:spPr bwMode="auto">
          <a:xfrm>
            <a:off x="365125" y="4918075"/>
            <a:ext cx="2500313" cy="15525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Действие ЖОС </a:t>
            </a:r>
          </a:p>
          <a:p>
            <a:r>
              <a:rPr lang="ru-RU">
                <a:solidFill>
                  <a:srgbClr val="3399FF"/>
                </a:solidFill>
              </a:rPr>
              <a:t>может привести к</a:t>
            </a:r>
          </a:p>
          <a:p>
            <a:r>
              <a:rPr lang="ru-RU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передозировке</a:t>
            </a:r>
          </a:p>
          <a:p>
            <a:r>
              <a:rPr lang="ru-RU">
                <a:solidFill>
                  <a:srgbClr val="3399FF"/>
                </a:solidFill>
              </a:rPr>
              <a:t>воздействия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utoUpdateAnimBg="0"/>
      <p:bldP spid="7208" grpId="0" animBg="1"/>
      <p:bldP spid="7233" grpId="0" animBg="1"/>
      <p:bldP spid="7234" grpId="0" animBg="1"/>
      <p:bldP spid="7236" grpId="0" animBg="1"/>
      <p:bldP spid="7267" grpId="0" autoUpdateAnimBg="0"/>
      <p:bldP spid="726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8" name="Picture 106" descr="C:\Program Files\Microsoft Office 2000\Clipart\WebArt\bd14826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7620000" cy="1943100"/>
          </a:xfrm>
          <a:prstGeom prst="rect">
            <a:avLst/>
          </a:prstGeom>
          <a:noFill/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7772400" cy="1143000"/>
          </a:xfrm>
        </p:spPr>
        <p:txBody>
          <a:bodyPr/>
          <a:lstStyle/>
          <a:p>
            <a:pPr algn="l"/>
            <a:r>
              <a:rPr lang="ru-RU"/>
              <a:t>Гидромеханический регулятор с ЖОС и ГОС</a:t>
            </a: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3505200" y="6400800"/>
            <a:ext cx="464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 rot="-5400000">
            <a:off x="6134100" y="5829300"/>
            <a:ext cx="685800" cy="1066800"/>
          </a:xfrm>
          <a:prstGeom prst="can">
            <a:avLst>
              <a:gd name="adj" fmla="val 38889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352800" y="6400800"/>
            <a:ext cx="2667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 rot="-5400000">
            <a:off x="6172200" y="6248400"/>
            <a:ext cx="685800" cy="2286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666633">
                  <a:gamma/>
                  <a:shade val="46275"/>
                  <a:invGamma/>
                </a:srgbClr>
              </a:gs>
              <a:gs pos="50000">
                <a:srgbClr val="666633"/>
              </a:gs>
              <a:gs pos="100000">
                <a:srgbClr val="6666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 flipV="1">
            <a:off x="6858000" y="32766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 flipH="1">
            <a:off x="4191000" y="3276600"/>
            <a:ext cx="26670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29" name="Line 37"/>
          <p:cNvSpPr>
            <a:spLocks noChangeShapeType="1"/>
          </p:cNvSpPr>
          <p:nvPr/>
        </p:nvSpPr>
        <p:spPr bwMode="auto">
          <a:xfrm>
            <a:off x="4267200" y="3429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31" name="Line 39"/>
          <p:cNvSpPr>
            <a:spLocks noChangeShapeType="1"/>
          </p:cNvSpPr>
          <p:nvPr/>
        </p:nvSpPr>
        <p:spPr bwMode="auto">
          <a:xfrm>
            <a:off x="3657600" y="3657600"/>
            <a:ext cx="914400" cy="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8306" name="Group 114"/>
          <p:cNvGrpSpPr>
            <a:grpSpLocks/>
          </p:cNvGrpSpPr>
          <p:nvPr/>
        </p:nvGrpSpPr>
        <p:grpSpPr bwMode="auto">
          <a:xfrm>
            <a:off x="4876800" y="2362200"/>
            <a:ext cx="1143000" cy="1828800"/>
            <a:chOff x="3072" y="1488"/>
            <a:chExt cx="720" cy="1152"/>
          </a:xfrm>
        </p:grpSpPr>
        <p:sp>
          <p:nvSpPr>
            <p:cNvPr id="8305" name="Rectangle 113"/>
            <p:cNvSpPr>
              <a:spLocks noChangeArrowheads="1"/>
            </p:cNvSpPr>
            <p:nvPr/>
          </p:nvSpPr>
          <p:spPr bwMode="auto">
            <a:xfrm>
              <a:off x="3360" y="2256"/>
              <a:ext cx="48" cy="384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8304" name="Group 112"/>
            <p:cNvGrpSpPr>
              <a:grpSpLocks/>
            </p:cNvGrpSpPr>
            <p:nvPr/>
          </p:nvGrpSpPr>
          <p:grpSpPr bwMode="auto">
            <a:xfrm>
              <a:off x="3168" y="2160"/>
              <a:ext cx="624" cy="336"/>
              <a:chOff x="3168" y="2256"/>
              <a:chExt cx="624" cy="336"/>
            </a:xfrm>
          </p:grpSpPr>
          <p:sp>
            <p:nvSpPr>
              <p:cNvPr id="8290" name="AutoShape 98"/>
              <p:cNvSpPr>
                <a:spLocks noChangeArrowheads="1"/>
              </p:cNvSpPr>
              <p:nvPr/>
            </p:nvSpPr>
            <p:spPr bwMode="auto">
              <a:xfrm>
                <a:off x="3168" y="2256"/>
                <a:ext cx="336" cy="336"/>
              </a:xfrm>
              <a:prstGeom prst="curvedRightArrow">
                <a:avLst>
                  <a:gd name="adj1" fmla="val 20000"/>
                  <a:gd name="adj2" fmla="val 40000"/>
                  <a:gd name="adj3" fmla="val 33333"/>
                </a:avLst>
              </a:prstGeom>
              <a:solidFill>
                <a:srgbClr val="FF846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92" name="Text Box 100"/>
              <p:cNvSpPr txBox="1">
                <a:spLocks noChangeArrowheads="1"/>
              </p:cNvSpPr>
              <p:nvPr/>
            </p:nvSpPr>
            <p:spPr bwMode="auto">
              <a:xfrm>
                <a:off x="3420" y="2256"/>
                <a:ext cx="3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/>
                  <a:t>Ма</a:t>
                </a:r>
              </a:p>
            </p:txBody>
          </p:sp>
        </p:grpSp>
        <p:grpSp>
          <p:nvGrpSpPr>
            <p:cNvPr id="8303" name="Group 111"/>
            <p:cNvGrpSpPr>
              <a:grpSpLocks/>
            </p:cNvGrpSpPr>
            <p:nvPr/>
          </p:nvGrpSpPr>
          <p:grpSpPr bwMode="auto">
            <a:xfrm>
              <a:off x="3072" y="1488"/>
              <a:ext cx="624" cy="720"/>
              <a:chOff x="3072" y="1488"/>
              <a:chExt cx="624" cy="720"/>
            </a:xfrm>
          </p:grpSpPr>
          <p:sp>
            <p:nvSpPr>
              <p:cNvPr id="8237" name="AutoShape 45"/>
              <p:cNvSpPr>
                <a:spLocks/>
              </p:cNvSpPr>
              <p:nvPr/>
            </p:nvSpPr>
            <p:spPr bwMode="auto">
              <a:xfrm>
                <a:off x="3312" y="2064"/>
                <a:ext cx="48" cy="144"/>
              </a:xfrm>
              <a:prstGeom prst="rightBracket">
                <a:avLst>
                  <a:gd name="adj" fmla="val 25000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38" name="AutoShape 46"/>
              <p:cNvSpPr>
                <a:spLocks/>
              </p:cNvSpPr>
              <p:nvPr/>
            </p:nvSpPr>
            <p:spPr bwMode="auto">
              <a:xfrm flipH="1">
                <a:off x="3408" y="2064"/>
                <a:ext cx="48" cy="144"/>
              </a:xfrm>
              <a:prstGeom prst="rightBracket">
                <a:avLst>
                  <a:gd name="adj" fmla="val 25000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8245" name="Group 53"/>
              <p:cNvGrpSpPr>
                <a:grpSpLocks/>
              </p:cNvGrpSpPr>
              <p:nvPr/>
            </p:nvGrpSpPr>
            <p:grpSpPr bwMode="auto">
              <a:xfrm>
                <a:off x="3072" y="1488"/>
                <a:ext cx="624" cy="624"/>
                <a:chOff x="3072" y="1296"/>
                <a:chExt cx="624" cy="624"/>
              </a:xfrm>
            </p:grpSpPr>
            <p:grpSp>
              <p:nvGrpSpPr>
                <p:cNvPr id="8243" name="Group 51"/>
                <p:cNvGrpSpPr>
                  <a:grpSpLocks/>
                </p:cNvGrpSpPr>
                <p:nvPr/>
              </p:nvGrpSpPr>
              <p:grpSpPr bwMode="auto">
                <a:xfrm>
                  <a:off x="3072" y="1296"/>
                  <a:ext cx="624" cy="624"/>
                  <a:chOff x="1728" y="2256"/>
                  <a:chExt cx="624" cy="624"/>
                </a:xfrm>
              </p:grpSpPr>
              <p:sp>
                <p:nvSpPr>
                  <p:cNvPr id="8239" name="AutoShape 4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824" y="2448"/>
                    <a:ext cx="432" cy="432"/>
                  </a:xfrm>
                  <a:prstGeom prst="flowChartSort">
                    <a:avLst/>
                  </a:prstGeom>
                  <a:noFill/>
                  <a:ln w="381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240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2592"/>
                    <a:ext cx="144" cy="96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241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2592"/>
                    <a:ext cx="144" cy="96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242" name="Rectangle 50" descr="Широкий диагональный 2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256"/>
                    <a:ext cx="240" cy="144"/>
                  </a:xfrm>
                  <a:prstGeom prst="rect">
                    <a:avLst/>
                  </a:prstGeom>
                  <a:pattFill prst="wdUpDiag">
                    <a:fgClr>
                      <a:schemeClr val="tx2"/>
                    </a:fgClr>
                    <a:bgClr>
                      <a:srgbClr val="FFFF99"/>
                    </a:bgClr>
                  </a:patt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8244" name="Line 52"/>
                <p:cNvSpPr>
                  <a:spLocks noChangeShapeType="1"/>
                </p:cNvSpPr>
                <p:nvPr/>
              </p:nvSpPr>
              <p:spPr bwMode="auto">
                <a:xfrm>
                  <a:off x="3264" y="1440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8275" name="Group 83"/>
          <p:cNvGrpSpPr>
            <a:grpSpLocks/>
          </p:cNvGrpSpPr>
          <p:nvPr/>
        </p:nvGrpSpPr>
        <p:grpSpPr bwMode="auto">
          <a:xfrm>
            <a:off x="2667000" y="3197225"/>
            <a:ext cx="895350" cy="1298575"/>
            <a:chOff x="1680" y="1822"/>
            <a:chExt cx="564" cy="818"/>
          </a:xfrm>
        </p:grpSpPr>
        <p:grpSp>
          <p:nvGrpSpPr>
            <p:cNvPr id="8248" name="Group 56"/>
            <p:cNvGrpSpPr>
              <a:grpSpLocks/>
            </p:cNvGrpSpPr>
            <p:nvPr/>
          </p:nvGrpSpPr>
          <p:grpSpPr bwMode="auto">
            <a:xfrm>
              <a:off x="1834" y="2064"/>
              <a:ext cx="192" cy="576"/>
              <a:chOff x="2256" y="1920"/>
              <a:chExt cx="192" cy="576"/>
            </a:xfrm>
          </p:grpSpPr>
          <p:sp>
            <p:nvSpPr>
              <p:cNvPr id="8234" name="Line 42"/>
              <p:cNvSpPr>
                <a:spLocks noChangeShapeType="1"/>
              </p:cNvSpPr>
              <p:nvPr/>
            </p:nvSpPr>
            <p:spPr bwMode="auto">
              <a:xfrm flipV="1">
                <a:off x="2352" y="1920"/>
                <a:ext cx="0" cy="528"/>
              </a:xfrm>
              <a:prstGeom prst="line">
                <a:avLst/>
              </a:prstGeom>
              <a:noFill/>
              <a:ln w="28575">
                <a:solidFill>
                  <a:srgbClr val="CC00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5" name="AutoShape 43"/>
              <p:cNvSpPr>
                <a:spLocks/>
              </p:cNvSpPr>
              <p:nvPr/>
            </p:nvSpPr>
            <p:spPr bwMode="auto">
              <a:xfrm>
                <a:off x="2256" y="2352"/>
                <a:ext cx="48" cy="144"/>
              </a:xfrm>
              <a:prstGeom prst="rightBracket">
                <a:avLst>
                  <a:gd name="adj" fmla="val 25000"/>
                </a:avLst>
              </a:prstGeom>
              <a:noFill/>
              <a:ln w="28575">
                <a:solidFill>
                  <a:srgbClr val="CC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36" name="AutoShape 44"/>
              <p:cNvSpPr>
                <a:spLocks/>
              </p:cNvSpPr>
              <p:nvPr/>
            </p:nvSpPr>
            <p:spPr bwMode="auto">
              <a:xfrm flipH="1">
                <a:off x="2400" y="2352"/>
                <a:ext cx="48" cy="144"/>
              </a:xfrm>
              <a:prstGeom prst="rightBracket">
                <a:avLst>
                  <a:gd name="adj" fmla="val 25000"/>
                </a:avLst>
              </a:prstGeom>
              <a:noFill/>
              <a:ln w="28575">
                <a:solidFill>
                  <a:srgbClr val="CC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249" name="Text Box 57"/>
            <p:cNvSpPr txBox="1">
              <a:spLocks noChangeArrowheads="1"/>
            </p:cNvSpPr>
            <p:nvPr/>
          </p:nvSpPr>
          <p:spPr bwMode="auto">
            <a:xfrm>
              <a:off x="1680" y="1822"/>
              <a:ext cx="564" cy="249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CC0066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>
                  <a:solidFill>
                    <a:srgbClr val="CC0066"/>
                  </a:solidFill>
                </a:rPr>
                <a:t>МИЧО</a:t>
              </a:r>
            </a:p>
          </p:txBody>
        </p:sp>
      </p:grpSp>
      <p:sp>
        <p:nvSpPr>
          <p:cNvPr id="8252" name="Line 60"/>
          <p:cNvSpPr>
            <a:spLocks noChangeShapeType="1"/>
          </p:cNvSpPr>
          <p:nvPr/>
        </p:nvSpPr>
        <p:spPr bwMode="auto">
          <a:xfrm>
            <a:off x="3657600" y="3733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53" name="Line 61"/>
          <p:cNvSpPr>
            <a:spLocks noChangeShapeType="1"/>
          </p:cNvSpPr>
          <p:nvPr/>
        </p:nvSpPr>
        <p:spPr bwMode="auto">
          <a:xfrm flipH="1">
            <a:off x="3124200" y="3962400"/>
            <a:ext cx="762000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57" name="Line 65"/>
          <p:cNvSpPr>
            <a:spLocks noChangeShapeType="1"/>
          </p:cNvSpPr>
          <p:nvPr/>
        </p:nvSpPr>
        <p:spPr bwMode="auto">
          <a:xfrm>
            <a:off x="3962400" y="3962400"/>
            <a:ext cx="0" cy="220980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8276" name="Group 84"/>
          <p:cNvGrpSpPr>
            <a:grpSpLocks/>
          </p:cNvGrpSpPr>
          <p:nvPr/>
        </p:nvGrpSpPr>
        <p:grpSpPr bwMode="auto">
          <a:xfrm>
            <a:off x="2987675" y="3200400"/>
            <a:ext cx="4403725" cy="2133600"/>
            <a:chOff x="1882" y="1824"/>
            <a:chExt cx="2774" cy="1344"/>
          </a:xfrm>
        </p:grpSpPr>
        <p:sp>
          <p:nvSpPr>
            <p:cNvPr id="8220" name="Oval 28"/>
            <p:cNvSpPr>
              <a:spLocks noChangeArrowheads="1"/>
            </p:cNvSpPr>
            <p:nvPr/>
          </p:nvSpPr>
          <p:spPr bwMode="auto">
            <a:xfrm>
              <a:off x="4080" y="2016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1" name="Oval 29"/>
            <p:cNvSpPr>
              <a:spLocks noChangeArrowheads="1"/>
            </p:cNvSpPr>
            <p:nvPr/>
          </p:nvSpPr>
          <p:spPr bwMode="auto">
            <a:xfrm>
              <a:off x="4560" y="1968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3" name="Oval 31"/>
            <p:cNvSpPr>
              <a:spLocks noChangeArrowheads="1"/>
            </p:cNvSpPr>
            <p:nvPr/>
          </p:nvSpPr>
          <p:spPr bwMode="auto">
            <a:xfrm>
              <a:off x="4272" y="1968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auto">
            <a:xfrm>
              <a:off x="4272" y="1824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auto">
            <a:xfrm>
              <a:off x="2640" y="1920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0" name="Oval 38"/>
            <p:cNvSpPr>
              <a:spLocks noChangeArrowheads="1"/>
            </p:cNvSpPr>
            <p:nvPr/>
          </p:nvSpPr>
          <p:spPr bwMode="auto">
            <a:xfrm>
              <a:off x="2640" y="2064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2" name="Oval 40"/>
            <p:cNvSpPr>
              <a:spLocks noChangeArrowheads="1"/>
            </p:cNvSpPr>
            <p:nvPr/>
          </p:nvSpPr>
          <p:spPr bwMode="auto">
            <a:xfrm>
              <a:off x="2832" y="2112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3" name="Oval 41"/>
            <p:cNvSpPr>
              <a:spLocks noChangeArrowheads="1"/>
            </p:cNvSpPr>
            <p:nvPr/>
          </p:nvSpPr>
          <p:spPr bwMode="auto">
            <a:xfrm>
              <a:off x="1882" y="2256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51" name="Oval 59"/>
            <p:cNvSpPr>
              <a:spLocks noChangeArrowheads="1"/>
            </p:cNvSpPr>
            <p:nvPr/>
          </p:nvSpPr>
          <p:spPr bwMode="auto">
            <a:xfrm>
              <a:off x="2256" y="2112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54" name="Oval 62"/>
            <p:cNvSpPr>
              <a:spLocks noChangeArrowheads="1"/>
            </p:cNvSpPr>
            <p:nvPr/>
          </p:nvSpPr>
          <p:spPr bwMode="auto">
            <a:xfrm>
              <a:off x="2256" y="2256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55" name="Oval 63"/>
            <p:cNvSpPr>
              <a:spLocks noChangeArrowheads="1"/>
            </p:cNvSpPr>
            <p:nvPr/>
          </p:nvSpPr>
          <p:spPr bwMode="auto">
            <a:xfrm>
              <a:off x="2448" y="2256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60" name="Oval 68"/>
            <p:cNvSpPr>
              <a:spLocks noChangeArrowheads="1"/>
            </p:cNvSpPr>
            <p:nvPr/>
          </p:nvSpPr>
          <p:spPr bwMode="auto">
            <a:xfrm>
              <a:off x="2832" y="3120"/>
              <a:ext cx="96" cy="4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85" name="AutoShape 93"/>
          <p:cNvSpPr>
            <a:spLocks noChangeArrowheads="1"/>
          </p:cNvSpPr>
          <p:nvPr/>
        </p:nvSpPr>
        <p:spPr bwMode="auto">
          <a:xfrm rot="-1333012">
            <a:off x="4038600" y="5943600"/>
            <a:ext cx="304800" cy="228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86" name="Rectangle 94" descr="Темный горизонтальный"/>
          <p:cNvSpPr>
            <a:spLocks noChangeArrowheads="1"/>
          </p:cNvSpPr>
          <p:nvPr/>
        </p:nvSpPr>
        <p:spPr bwMode="auto">
          <a:xfrm rot="2280467">
            <a:off x="4114800" y="5943600"/>
            <a:ext cx="381000" cy="76200"/>
          </a:xfrm>
          <a:prstGeom prst="rect">
            <a:avLst/>
          </a:prstGeom>
          <a:pattFill prst="dkHorz">
            <a:fgClr>
              <a:schemeClr val="tx2"/>
            </a:fgClr>
            <a:bgClr>
              <a:srgbClr val="FFCC66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88" name="Line 96"/>
          <p:cNvSpPr>
            <a:spLocks noChangeShapeType="1"/>
          </p:cNvSpPr>
          <p:nvPr/>
        </p:nvSpPr>
        <p:spPr bwMode="auto">
          <a:xfrm rot="-23355786">
            <a:off x="4038600" y="61722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8302" name="Group 110"/>
          <p:cNvGrpSpPr>
            <a:grpSpLocks/>
          </p:cNvGrpSpPr>
          <p:nvPr/>
        </p:nvGrpSpPr>
        <p:grpSpPr bwMode="auto">
          <a:xfrm>
            <a:off x="5867400" y="3429000"/>
            <a:ext cx="2682875" cy="2590800"/>
            <a:chOff x="3696" y="2160"/>
            <a:chExt cx="1690" cy="1632"/>
          </a:xfrm>
        </p:grpSpPr>
        <p:sp>
          <p:nvSpPr>
            <p:cNvPr id="8217" name="AutoShape 25"/>
            <p:cNvSpPr>
              <a:spLocks noChangeArrowheads="1"/>
            </p:cNvSpPr>
            <p:nvPr/>
          </p:nvSpPr>
          <p:spPr bwMode="auto">
            <a:xfrm>
              <a:off x="3792" y="2688"/>
              <a:ext cx="240" cy="144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8" name="AutoShape 26"/>
            <p:cNvSpPr>
              <a:spLocks noChangeArrowheads="1"/>
            </p:cNvSpPr>
            <p:nvPr/>
          </p:nvSpPr>
          <p:spPr bwMode="auto">
            <a:xfrm flipH="1">
              <a:off x="4704" y="3504"/>
              <a:ext cx="336" cy="96"/>
            </a:xfrm>
            <a:prstGeom prst="rightArrow">
              <a:avLst>
                <a:gd name="adj1" fmla="val 50000"/>
                <a:gd name="adj2" fmla="val 87500"/>
              </a:avLst>
            </a:pr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8299" name="Group 107"/>
            <p:cNvGrpSpPr>
              <a:grpSpLocks/>
            </p:cNvGrpSpPr>
            <p:nvPr/>
          </p:nvGrpSpPr>
          <p:grpSpPr bwMode="auto">
            <a:xfrm>
              <a:off x="4080" y="2160"/>
              <a:ext cx="672" cy="1584"/>
              <a:chOff x="4080" y="2160"/>
              <a:chExt cx="672" cy="1584"/>
            </a:xfrm>
          </p:grpSpPr>
          <p:sp>
            <p:nvSpPr>
              <p:cNvPr id="8203" name="Line 11"/>
              <p:cNvSpPr>
                <a:spLocks noChangeShapeType="1"/>
              </p:cNvSpPr>
              <p:nvPr/>
            </p:nvSpPr>
            <p:spPr bwMode="auto">
              <a:xfrm flipV="1">
                <a:off x="4608" y="2160"/>
                <a:ext cx="0" cy="14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2" name="AutoShape 10"/>
              <p:cNvSpPr>
                <a:spLocks noChangeArrowheads="1"/>
              </p:cNvSpPr>
              <p:nvPr/>
            </p:nvSpPr>
            <p:spPr bwMode="auto">
              <a:xfrm>
                <a:off x="4416" y="2400"/>
                <a:ext cx="336" cy="576"/>
              </a:xfrm>
              <a:prstGeom prst="flowChartMagneticDisk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04" name="AutoShape 12"/>
              <p:cNvSpPr>
                <a:spLocks noChangeArrowheads="1"/>
              </p:cNvSpPr>
              <p:nvPr/>
            </p:nvSpPr>
            <p:spPr bwMode="auto">
              <a:xfrm>
                <a:off x="4416" y="2688"/>
                <a:ext cx="336" cy="144"/>
              </a:xfrm>
              <a:prstGeom prst="flowChartMagneticDisk">
                <a:avLst/>
              </a:prstGeom>
              <a:gradFill rotWithShape="0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8207" name="Group 15"/>
              <p:cNvGrpSpPr>
                <a:grpSpLocks/>
              </p:cNvGrpSpPr>
              <p:nvPr/>
            </p:nvGrpSpPr>
            <p:grpSpPr bwMode="auto">
              <a:xfrm>
                <a:off x="4560" y="3264"/>
                <a:ext cx="96" cy="480"/>
                <a:chOff x="4416" y="2736"/>
                <a:chExt cx="96" cy="480"/>
              </a:xfrm>
            </p:grpSpPr>
            <p:sp>
              <p:nvSpPr>
                <p:cNvPr id="8200" name="AutoShape 8"/>
                <p:cNvSpPr>
                  <a:spLocks noChangeArrowheads="1"/>
                </p:cNvSpPr>
                <p:nvPr/>
              </p:nvSpPr>
              <p:spPr bwMode="auto">
                <a:xfrm>
                  <a:off x="4416" y="2736"/>
                  <a:ext cx="96" cy="480"/>
                </a:xfrm>
                <a:prstGeom prst="can">
                  <a:avLst>
                    <a:gd name="adj" fmla="val 125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05" name="Rectangle 13"/>
                <p:cNvSpPr>
                  <a:spLocks noChangeArrowheads="1"/>
                </p:cNvSpPr>
                <p:nvPr/>
              </p:nvSpPr>
              <p:spPr bwMode="auto">
                <a:xfrm>
                  <a:off x="4416" y="3072"/>
                  <a:ext cx="96" cy="48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06" name="Rectangle 14"/>
                <p:cNvSpPr>
                  <a:spLocks noChangeArrowheads="1"/>
                </p:cNvSpPr>
                <p:nvPr/>
              </p:nvSpPr>
              <p:spPr bwMode="auto">
                <a:xfrm>
                  <a:off x="4416" y="2928"/>
                  <a:ext cx="96" cy="48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8208" name="Group 16"/>
              <p:cNvGrpSpPr>
                <a:grpSpLocks/>
              </p:cNvGrpSpPr>
              <p:nvPr/>
            </p:nvGrpSpPr>
            <p:grpSpPr bwMode="auto">
              <a:xfrm>
                <a:off x="4080" y="2448"/>
                <a:ext cx="96" cy="480"/>
                <a:chOff x="4416" y="2736"/>
                <a:chExt cx="96" cy="480"/>
              </a:xfrm>
            </p:grpSpPr>
            <p:sp>
              <p:nvSpPr>
                <p:cNvPr id="8209" name="AutoShape 17"/>
                <p:cNvSpPr>
                  <a:spLocks noChangeArrowheads="1"/>
                </p:cNvSpPr>
                <p:nvPr/>
              </p:nvSpPr>
              <p:spPr bwMode="auto">
                <a:xfrm>
                  <a:off x="4416" y="2736"/>
                  <a:ext cx="96" cy="480"/>
                </a:xfrm>
                <a:prstGeom prst="can">
                  <a:avLst>
                    <a:gd name="adj" fmla="val 125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10" name="Rectangle 18"/>
                <p:cNvSpPr>
                  <a:spLocks noChangeArrowheads="1"/>
                </p:cNvSpPr>
                <p:nvPr/>
              </p:nvSpPr>
              <p:spPr bwMode="auto">
                <a:xfrm>
                  <a:off x="4416" y="3072"/>
                  <a:ext cx="96" cy="48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11" name="Rectangle 19"/>
                <p:cNvSpPr>
                  <a:spLocks noChangeArrowheads="1"/>
                </p:cNvSpPr>
                <p:nvPr/>
              </p:nvSpPr>
              <p:spPr bwMode="auto">
                <a:xfrm>
                  <a:off x="4416" y="2928"/>
                  <a:ext cx="96" cy="48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8215" name="Line 23"/>
              <p:cNvSpPr>
                <a:spLocks noChangeShapeType="1"/>
              </p:cNvSpPr>
              <p:nvPr/>
            </p:nvSpPr>
            <p:spPr bwMode="auto">
              <a:xfrm rot="20086049" flipH="1">
                <a:off x="4176" y="2592"/>
                <a:ext cx="240" cy="1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6" name="Line 24"/>
              <p:cNvSpPr>
                <a:spLocks noChangeShapeType="1"/>
              </p:cNvSpPr>
              <p:nvPr/>
            </p:nvSpPr>
            <p:spPr bwMode="auto">
              <a:xfrm rot="1674048" flipH="1">
                <a:off x="4160" y="2827"/>
                <a:ext cx="254" cy="9"/>
              </a:xfrm>
              <a:prstGeom prst="line">
                <a:avLst/>
              </a:prstGeom>
              <a:noFill/>
              <a:ln w="57150" cmpd="thinThick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9" name="Line 27"/>
              <p:cNvSpPr>
                <a:spLocks noChangeShapeType="1"/>
              </p:cNvSpPr>
              <p:nvPr/>
            </p:nvSpPr>
            <p:spPr bwMode="auto">
              <a:xfrm flipV="1">
                <a:off x="4128" y="2208"/>
                <a:ext cx="0" cy="5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2" name="Line 30"/>
              <p:cNvSpPr>
                <a:spLocks noChangeShapeType="1"/>
              </p:cNvSpPr>
              <p:nvPr/>
            </p:nvSpPr>
            <p:spPr bwMode="auto">
              <a:xfrm flipV="1">
                <a:off x="4128" y="2160"/>
                <a:ext cx="432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301" name="Group 109"/>
            <p:cNvGrpSpPr>
              <a:grpSpLocks/>
            </p:cNvGrpSpPr>
            <p:nvPr/>
          </p:nvGrpSpPr>
          <p:grpSpPr bwMode="auto">
            <a:xfrm>
              <a:off x="3936" y="3456"/>
              <a:ext cx="576" cy="336"/>
              <a:chOff x="3936" y="3456"/>
              <a:chExt cx="576" cy="336"/>
            </a:xfrm>
          </p:grpSpPr>
          <p:sp>
            <p:nvSpPr>
              <p:cNvPr id="8280" name="Line 88"/>
              <p:cNvSpPr>
                <a:spLocks noChangeShapeType="1"/>
              </p:cNvSpPr>
              <p:nvPr/>
            </p:nvSpPr>
            <p:spPr bwMode="auto">
              <a:xfrm flipH="1">
                <a:off x="3936" y="3456"/>
                <a:ext cx="576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81" name="Line 89"/>
              <p:cNvSpPr>
                <a:spLocks noChangeShapeType="1"/>
              </p:cNvSpPr>
              <p:nvPr/>
            </p:nvSpPr>
            <p:spPr bwMode="auto">
              <a:xfrm>
                <a:off x="3936" y="3456"/>
                <a:ext cx="0" cy="336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82" name="Line 90"/>
              <p:cNvSpPr>
                <a:spLocks noChangeShapeType="1"/>
              </p:cNvSpPr>
              <p:nvPr/>
            </p:nvSpPr>
            <p:spPr bwMode="auto">
              <a:xfrm flipH="1">
                <a:off x="4224" y="3600"/>
                <a:ext cx="288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83" name="Line 91"/>
              <p:cNvSpPr>
                <a:spLocks noChangeShapeType="1"/>
              </p:cNvSpPr>
              <p:nvPr/>
            </p:nvSpPr>
            <p:spPr bwMode="auto">
              <a:xfrm>
                <a:off x="4224" y="3600"/>
                <a:ext cx="0" cy="192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93" name="AutoShape 101"/>
            <p:cNvSpPr>
              <a:spLocks noChangeArrowheads="1"/>
            </p:cNvSpPr>
            <p:nvPr/>
          </p:nvSpPr>
          <p:spPr bwMode="auto">
            <a:xfrm rot="16200000" flipH="1">
              <a:off x="3648" y="2784"/>
              <a:ext cx="288" cy="192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4" name="AutoShape 102"/>
            <p:cNvSpPr>
              <a:spLocks noChangeArrowheads="1"/>
            </p:cNvSpPr>
            <p:nvPr/>
          </p:nvSpPr>
          <p:spPr bwMode="auto">
            <a:xfrm rot="-21138530">
              <a:off x="3747" y="3020"/>
              <a:ext cx="1347" cy="144"/>
            </a:xfrm>
            <a:prstGeom prst="leftArrow">
              <a:avLst>
                <a:gd name="adj1" fmla="val 50000"/>
                <a:gd name="adj2" fmla="val 233854"/>
              </a:avLst>
            </a:pr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5" name="Text Box 103"/>
            <p:cNvSpPr txBox="1">
              <a:spLocks noChangeArrowheads="1"/>
            </p:cNvSpPr>
            <p:nvPr/>
          </p:nvSpPr>
          <p:spPr bwMode="auto">
            <a:xfrm>
              <a:off x="5040" y="3072"/>
              <a:ext cx="346" cy="5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wrap="none">
              <a:spAutoFit/>
            </a:bodyPr>
            <a:lstStyle/>
            <a:p>
              <a:r>
                <a:rPr lang="ru-RU" sz="3600" baseline="6000">
                  <a:solidFill>
                    <a:srgbClr val="990099"/>
                  </a:solidFill>
                </a:rPr>
                <a:t>Масло</a:t>
              </a:r>
            </a:p>
          </p:txBody>
        </p:sp>
      </p:grpSp>
      <p:grpSp>
        <p:nvGrpSpPr>
          <p:cNvPr id="8308" name="Group 116"/>
          <p:cNvGrpSpPr>
            <a:grpSpLocks/>
          </p:cNvGrpSpPr>
          <p:nvPr/>
        </p:nvGrpSpPr>
        <p:grpSpPr bwMode="auto">
          <a:xfrm>
            <a:off x="4343400" y="3505200"/>
            <a:ext cx="838200" cy="2819400"/>
            <a:chOff x="2736" y="2208"/>
            <a:chExt cx="528" cy="1776"/>
          </a:xfrm>
        </p:grpSpPr>
        <p:sp>
          <p:nvSpPr>
            <p:cNvPr id="8256" name="Line 64"/>
            <p:cNvSpPr>
              <a:spLocks noChangeShapeType="1"/>
            </p:cNvSpPr>
            <p:nvPr/>
          </p:nvSpPr>
          <p:spPr bwMode="auto">
            <a:xfrm>
              <a:off x="2880" y="2352"/>
              <a:ext cx="0" cy="768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8" name="AutoShape 66"/>
            <p:cNvSpPr>
              <a:spLocks noChangeArrowheads="1"/>
            </p:cNvSpPr>
            <p:nvPr/>
          </p:nvSpPr>
          <p:spPr bwMode="auto">
            <a:xfrm>
              <a:off x="2736" y="2928"/>
              <a:ext cx="288" cy="384"/>
            </a:xfrm>
            <a:prstGeom prst="flowChartMagneticDisk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59" name="Rectangle 67"/>
            <p:cNvSpPr>
              <a:spLocks noChangeArrowheads="1"/>
            </p:cNvSpPr>
            <p:nvPr/>
          </p:nvSpPr>
          <p:spPr bwMode="auto">
            <a:xfrm>
              <a:off x="2736" y="3120"/>
              <a:ext cx="288" cy="4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61" name="Line 69"/>
            <p:cNvSpPr>
              <a:spLocks noChangeShapeType="1"/>
            </p:cNvSpPr>
            <p:nvPr/>
          </p:nvSpPr>
          <p:spPr bwMode="auto">
            <a:xfrm>
              <a:off x="2880" y="3312"/>
              <a:ext cx="0" cy="576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8264" name="Group 72"/>
            <p:cNvGrpSpPr>
              <a:grpSpLocks/>
            </p:cNvGrpSpPr>
            <p:nvPr/>
          </p:nvGrpSpPr>
          <p:grpSpPr bwMode="auto">
            <a:xfrm>
              <a:off x="2928" y="2976"/>
              <a:ext cx="288" cy="48"/>
              <a:chOff x="2880" y="2592"/>
              <a:chExt cx="288" cy="144"/>
            </a:xfrm>
          </p:grpSpPr>
          <p:sp>
            <p:nvSpPr>
              <p:cNvPr id="8262" name="Line 70"/>
              <p:cNvSpPr>
                <a:spLocks noChangeShapeType="1"/>
              </p:cNvSpPr>
              <p:nvPr/>
            </p:nvSpPr>
            <p:spPr bwMode="auto">
              <a:xfrm>
                <a:off x="2880" y="2592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33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3" name="Line 71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3333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65" name="Group 73"/>
            <p:cNvGrpSpPr>
              <a:grpSpLocks/>
            </p:cNvGrpSpPr>
            <p:nvPr/>
          </p:nvGrpSpPr>
          <p:grpSpPr bwMode="auto">
            <a:xfrm flipV="1">
              <a:off x="2928" y="3216"/>
              <a:ext cx="288" cy="96"/>
              <a:chOff x="2880" y="2592"/>
              <a:chExt cx="288" cy="144"/>
            </a:xfrm>
          </p:grpSpPr>
          <p:sp>
            <p:nvSpPr>
              <p:cNvPr id="8266" name="Line 74"/>
              <p:cNvSpPr>
                <a:spLocks noChangeShapeType="1"/>
              </p:cNvSpPr>
              <p:nvPr/>
            </p:nvSpPr>
            <p:spPr bwMode="auto">
              <a:xfrm>
                <a:off x="2880" y="2592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7" name="Line 75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68" name="AutoShape 76"/>
            <p:cNvSpPr>
              <a:spLocks noChangeArrowheads="1"/>
            </p:cNvSpPr>
            <p:nvPr/>
          </p:nvSpPr>
          <p:spPr bwMode="auto">
            <a:xfrm>
              <a:off x="3168" y="3024"/>
              <a:ext cx="96" cy="192"/>
            </a:xfrm>
            <a:prstGeom prst="flowChartCollat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84" name="AutoShape 92"/>
            <p:cNvSpPr>
              <a:spLocks noChangeArrowheads="1"/>
            </p:cNvSpPr>
            <p:nvPr/>
          </p:nvSpPr>
          <p:spPr bwMode="auto">
            <a:xfrm rot="-1513994">
              <a:off x="2928" y="3744"/>
              <a:ext cx="192" cy="144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87" name="Rectangle 95" descr="Темный горизонтальный"/>
            <p:cNvSpPr>
              <a:spLocks noChangeArrowheads="1"/>
            </p:cNvSpPr>
            <p:nvPr/>
          </p:nvSpPr>
          <p:spPr bwMode="auto">
            <a:xfrm rot="2280467">
              <a:off x="2976" y="3744"/>
              <a:ext cx="240" cy="48"/>
            </a:xfrm>
            <a:prstGeom prst="rect">
              <a:avLst/>
            </a:prstGeom>
            <a:pattFill prst="dkHorz">
              <a:fgClr>
                <a:schemeClr val="tx2"/>
              </a:fgClr>
              <a:bgClr>
                <a:srgbClr val="FFCC66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89" name="Line 97"/>
            <p:cNvSpPr>
              <a:spLocks noChangeShapeType="1"/>
            </p:cNvSpPr>
            <p:nvPr/>
          </p:nvSpPr>
          <p:spPr bwMode="auto">
            <a:xfrm rot="-23355786">
              <a:off x="2928" y="3888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6" name="AutoShape 104" descr="Темный диагональный 2"/>
            <p:cNvSpPr>
              <a:spLocks noChangeArrowheads="1"/>
            </p:cNvSpPr>
            <p:nvPr/>
          </p:nvSpPr>
          <p:spPr bwMode="auto">
            <a:xfrm>
              <a:off x="2784" y="2208"/>
              <a:ext cx="192" cy="96"/>
            </a:xfrm>
            <a:prstGeom prst="flowChartSort">
              <a:avLst/>
            </a:prstGeom>
            <a:pattFill prst="dkUpDiag">
              <a:fgClr>
                <a:schemeClr val="tx2"/>
              </a:fgClr>
              <a:bgClr>
                <a:srgbClr val="FFFF00"/>
              </a:bgClr>
            </a:pattFill>
            <a:ln w="2413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307" name="Text Box 115"/>
          <p:cNvSpPr txBox="1">
            <a:spLocks noChangeArrowheads="1"/>
          </p:cNvSpPr>
          <p:nvPr/>
        </p:nvSpPr>
        <p:spPr bwMode="auto">
          <a:xfrm>
            <a:off x="381000" y="4222750"/>
            <a:ext cx="2982913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800">
                <a:solidFill>
                  <a:srgbClr val="800000"/>
                </a:solidFill>
                <a:latin typeface="Showcard Gothic" pitchFamily="82" charset="0"/>
              </a:rPr>
              <a:t>ГОС снижает</a:t>
            </a:r>
          </a:p>
          <a:p>
            <a:pPr>
              <a:lnSpc>
                <a:spcPct val="120000"/>
              </a:lnSpc>
            </a:pPr>
            <a:r>
              <a:rPr lang="ru-RU" sz="2800">
                <a:solidFill>
                  <a:srgbClr val="800000"/>
                </a:solidFill>
                <a:latin typeface="Showcard Gothic" pitchFamily="82" charset="0"/>
              </a:rPr>
              <a:t>избыточное</a:t>
            </a:r>
          </a:p>
          <a:p>
            <a:pPr>
              <a:lnSpc>
                <a:spcPct val="120000"/>
              </a:lnSpc>
            </a:pPr>
            <a:r>
              <a:rPr lang="ru-RU" sz="2800">
                <a:solidFill>
                  <a:srgbClr val="800000"/>
                </a:solidFill>
                <a:latin typeface="Showcard Gothic" pitchFamily="82" charset="0"/>
              </a:rPr>
              <a:t>воздействие ЖОС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8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8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8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8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8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500"/>
                            </p:stCondLst>
                            <p:childTnLst>
                              <p:par>
                                <p:cTn id="8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animBg="1"/>
      <p:bldP spid="8196" grpId="0" animBg="1"/>
      <p:bldP spid="8197" grpId="0" animBg="1"/>
      <p:bldP spid="8198" grpId="0" animBg="1"/>
      <p:bldP spid="8224" grpId="0" animBg="1"/>
      <p:bldP spid="8226" grpId="0" animBg="1"/>
      <p:bldP spid="8229" grpId="0" animBg="1"/>
      <p:bldP spid="8231" grpId="0" animBg="1"/>
      <p:bldP spid="8252" grpId="0" animBg="1"/>
      <p:bldP spid="8253" grpId="0" animBg="1"/>
      <p:bldP spid="8257" grpId="0" animBg="1"/>
      <p:bldP spid="8285" grpId="0" animBg="1"/>
      <p:bldP spid="8286" grpId="0" animBg="1"/>
      <p:bldP spid="8288" grpId="0" animBg="1"/>
      <p:bldP spid="8307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309</Words>
  <Application>Microsoft PowerPoint</Application>
  <PresentationFormat>Экран (4:3)</PresentationFormat>
  <Paragraphs>141</Paragraphs>
  <Slides>12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Оформление по умолчанию</vt:lpstr>
      <vt:lpstr>Формула</vt:lpstr>
      <vt:lpstr>Вспомогательное оборудование ГЭУ</vt:lpstr>
      <vt:lpstr>Условие постоянства  частоты вращения </vt:lpstr>
      <vt:lpstr>Момент турбины</vt:lpstr>
      <vt:lpstr>Момент сопротивления </vt:lpstr>
      <vt:lpstr>Условия баланса моментов</vt:lpstr>
      <vt:lpstr>Регулятор прямого действия</vt:lpstr>
      <vt:lpstr>Гидромеханический регулятор без обратной связи</vt:lpstr>
      <vt:lpstr>Гидромеханический регулятор с ЖОС</vt:lpstr>
      <vt:lpstr>Гидромеханический регулятор с ЖОС и ГОС</vt:lpstr>
      <vt:lpstr>Общие свойства гидромеханических регуляторов</vt:lpstr>
      <vt:lpstr>Другие виды АРЧВ</vt:lpstr>
      <vt:lpstr>Регуляторы частоты вращения ГА</vt:lpstr>
    </vt:vector>
  </TitlesOfParts>
  <Company> МЭИ (ТУ)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Вспомогательное оборудование ГЭУ</dc:title>
  <dc:creator>УЦИТ</dc:creator>
  <cp:lastModifiedBy>Valued Acer Customer</cp:lastModifiedBy>
  <cp:revision>44</cp:revision>
  <dcterms:created xsi:type="dcterms:W3CDTF">2000-03-03T11:52:08Z</dcterms:created>
  <dcterms:modified xsi:type="dcterms:W3CDTF">2010-03-25T12:24:51Z</dcterms:modified>
</cp:coreProperties>
</file>